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3891200" cy="32918400"/>
  <p:notesSz cx="6881813" cy="9296400"/>
  <p:defaultTextStyle>
    <a:defPPr>
      <a:defRPr lang="en-US"/>
    </a:defPPr>
    <a:lvl1pPr algn="l" rtl="0" eaLnBrk="0" fontAlgn="base" hangingPunct="0">
      <a:spcBef>
        <a:spcPct val="0"/>
      </a:spcBef>
      <a:spcAft>
        <a:spcPct val="0"/>
      </a:spcAft>
      <a:defRPr sz="2600" kern="1200">
        <a:solidFill>
          <a:schemeClr val="tx1"/>
        </a:solidFill>
        <a:latin typeface="Arial" charset="0"/>
        <a:ea typeface="MS PGothic" charset="-128"/>
        <a:cs typeface="+mn-cs"/>
      </a:defRPr>
    </a:lvl1pPr>
    <a:lvl2pPr marL="342900" indent="114300" algn="l" rtl="0" eaLnBrk="0" fontAlgn="base" hangingPunct="0">
      <a:spcBef>
        <a:spcPct val="0"/>
      </a:spcBef>
      <a:spcAft>
        <a:spcPct val="0"/>
      </a:spcAft>
      <a:defRPr sz="2600" kern="1200">
        <a:solidFill>
          <a:schemeClr val="tx1"/>
        </a:solidFill>
        <a:latin typeface="Arial" charset="0"/>
        <a:ea typeface="MS PGothic" charset="-128"/>
        <a:cs typeface="+mn-cs"/>
      </a:defRPr>
    </a:lvl2pPr>
    <a:lvl3pPr marL="685800" indent="228600" algn="l" rtl="0" eaLnBrk="0" fontAlgn="base" hangingPunct="0">
      <a:spcBef>
        <a:spcPct val="0"/>
      </a:spcBef>
      <a:spcAft>
        <a:spcPct val="0"/>
      </a:spcAft>
      <a:defRPr sz="2600" kern="1200">
        <a:solidFill>
          <a:schemeClr val="tx1"/>
        </a:solidFill>
        <a:latin typeface="Arial" charset="0"/>
        <a:ea typeface="MS PGothic" charset="-128"/>
        <a:cs typeface="+mn-cs"/>
      </a:defRPr>
    </a:lvl3pPr>
    <a:lvl4pPr marL="1028700" indent="342900" algn="l" rtl="0" eaLnBrk="0" fontAlgn="base" hangingPunct="0">
      <a:spcBef>
        <a:spcPct val="0"/>
      </a:spcBef>
      <a:spcAft>
        <a:spcPct val="0"/>
      </a:spcAft>
      <a:defRPr sz="2600" kern="1200">
        <a:solidFill>
          <a:schemeClr val="tx1"/>
        </a:solidFill>
        <a:latin typeface="Arial" charset="0"/>
        <a:ea typeface="MS PGothic" charset="-128"/>
        <a:cs typeface="+mn-cs"/>
      </a:defRPr>
    </a:lvl4pPr>
    <a:lvl5pPr marL="1371600" indent="457200" algn="l" rtl="0" eaLnBrk="0" fontAlgn="base" hangingPunct="0">
      <a:spcBef>
        <a:spcPct val="0"/>
      </a:spcBef>
      <a:spcAft>
        <a:spcPct val="0"/>
      </a:spcAft>
      <a:defRPr sz="2600" kern="1200">
        <a:solidFill>
          <a:schemeClr val="tx1"/>
        </a:solidFill>
        <a:latin typeface="Arial" charset="0"/>
        <a:ea typeface="MS PGothic" charset="-128"/>
        <a:cs typeface="+mn-cs"/>
      </a:defRPr>
    </a:lvl5pPr>
    <a:lvl6pPr marL="2286000" algn="l" defTabSz="914400" rtl="0" eaLnBrk="1" latinLnBrk="0" hangingPunct="1">
      <a:defRPr sz="2600" kern="1200">
        <a:solidFill>
          <a:schemeClr val="tx1"/>
        </a:solidFill>
        <a:latin typeface="Arial" charset="0"/>
        <a:ea typeface="MS PGothic" charset="-128"/>
        <a:cs typeface="+mn-cs"/>
      </a:defRPr>
    </a:lvl6pPr>
    <a:lvl7pPr marL="2743200" algn="l" defTabSz="914400" rtl="0" eaLnBrk="1" latinLnBrk="0" hangingPunct="1">
      <a:defRPr sz="2600" kern="1200">
        <a:solidFill>
          <a:schemeClr val="tx1"/>
        </a:solidFill>
        <a:latin typeface="Arial" charset="0"/>
        <a:ea typeface="MS PGothic" charset="-128"/>
        <a:cs typeface="+mn-cs"/>
      </a:defRPr>
    </a:lvl7pPr>
    <a:lvl8pPr marL="3200400" algn="l" defTabSz="914400" rtl="0" eaLnBrk="1" latinLnBrk="0" hangingPunct="1">
      <a:defRPr sz="2600" kern="1200">
        <a:solidFill>
          <a:schemeClr val="tx1"/>
        </a:solidFill>
        <a:latin typeface="Arial" charset="0"/>
        <a:ea typeface="MS PGothic" charset="-128"/>
        <a:cs typeface="+mn-cs"/>
      </a:defRPr>
    </a:lvl8pPr>
    <a:lvl9pPr marL="3657600" algn="l" defTabSz="914400" rtl="0" eaLnBrk="1" latinLnBrk="0" hangingPunct="1">
      <a:defRPr sz="2600" kern="1200">
        <a:solidFill>
          <a:schemeClr val="tx1"/>
        </a:solidFill>
        <a:latin typeface="Arial" charset="0"/>
        <a:ea typeface="MS PGothic" charset="-128"/>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te Wegier" initials="PW" lastIdx="1" clrIdx="0">
    <p:extLst/>
  </p:cmAuthor>
  <p:cmAuthor id="2" name="Pete Wegier" initials="PW [2]" lastIdx="1" clrIdx="1">
    <p:extLst/>
  </p:cmAuthor>
  <p:cmAuthor id="3" name="Pete Wegier" initials="PW [3]" lastIdx="1" clrIdx="2">
    <p:extLst/>
  </p:cmAuthor>
  <p:cmAuthor id="4" name="Pete Wegier" initials="PW [4]" lastIdx="1"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E4A004"/>
    <a:srgbClr val="FFEC94"/>
    <a:srgbClr val="FFB304"/>
    <a:srgbClr val="FAFF50"/>
    <a:srgbClr val="EAEAEA"/>
    <a:srgbClr val="FFFFB3"/>
    <a:srgbClr val="FFFFD1"/>
    <a:srgbClr val="FFFF99"/>
    <a:srgbClr val="FEFD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2133" autoAdjust="0"/>
    <p:restoredTop sz="94671"/>
  </p:normalViewPr>
  <p:slideViewPr>
    <p:cSldViewPr>
      <p:cViewPr>
        <p:scale>
          <a:sx n="50" d="100"/>
          <a:sy n="50" d="100"/>
        </p:scale>
        <p:origin x="1936" y="-2768"/>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418" y="10226280"/>
            <a:ext cx="37308367" cy="7055644"/>
          </a:xfrm>
        </p:spPr>
        <p:txBody>
          <a:bodyPr/>
          <a:lstStyle/>
          <a:p>
            <a:r>
              <a:rPr lang="en-US"/>
              <a:t>Click to edit Master title style</a:t>
            </a:r>
          </a:p>
        </p:txBody>
      </p:sp>
      <p:sp>
        <p:nvSpPr>
          <p:cNvPr id="3" name="Subtitle 2"/>
          <p:cNvSpPr>
            <a:spLocks noGrp="1"/>
          </p:cNvSpPr>
          <p:nvPr>
            <p:ph type="subTitle" idx="1"/>
          </p:nvPr>
        </p:nvSpPr>
        <p:spPr>
          <a:xfrm>
            <a:off x="6582833" y="18653524"/>
            <a:ext cx="30725534" cy="8412956"/>
          </a:xfrm>
        </p:spPr>
        <p:txBody>
          <a:bodyPr/>
          <a:lstStyle>
            <a:lvl1pPr marL="0" indent="0" algn="ctr">
              <a:buNone/>
              <a:defRPr/>
            </a:lvl1pPr>
            <a:lvl2pPr marL="609608" indent="0" algn="ctr">
              <a:buNone/>
              <a:defRPr/>
            </a:lvl2pPr>
            <a:lvl3pPr marL="1219215" indent="0" algn="ctr">
              <a:buNone/>
              <a:defRPr/>
            </a:lvl3pPr>
            <a:lvl4pPr marL="1828823" indent="0" algn="ctr">
              <a:buNone/>
              <a:defRPr/>
            </a:lvl4pPr>
            <a:lvl5pPr marL="2438431" indent="0" algn="ctr">
              <a:buNone/>
              <a:defRPr/>
            </a:lvl5pPr>
            <a:lvl6pPr marL="3048038" indent="0" algn="ctr">
              <a:buNone/>
              <a:defRPr/>
            </a:lvl6pPr>
            <a:lvl7pPr marL="3657646" indent="0" algn="ctr">
              <a:buNone/>
              <a:defRPr/>
            </a:lvl7pPr>
            <a:lvl8pPr marL="4267253" indent="0" algn="ctr">
              <a:buNone/>
              <a:defRPr/>
            </a:lvl8pPr>
            <a:lvl9pPr marL="4876861"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2A53CDFA-8CB8-4B41-B0A1-26995FF2F712}" type="slidenum">
              <a:rPr lang="en-US" altLang="en-US"/>
              <a:pPr/>
              <a:t>‹#›</a:t>
            </a:fld>
            <a:endParaRPr lang="en-US" altLang="en-US"/>
          </a:p>
        </p:txBody>
      </p:sp>
    </p:spTree>
    <p:extLst>
      <p:ext uri="{BB962C8B-B14F-4D97-AF65-F5344CB8AC3E}">
        <p14:creationId xmlns:p14="http://schemas.microsoft.com/office/powerpoint/2010/main" val="4957161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60B68E5-B6A7-5640-A5CF-46A9961D4450}" type="slidenum">
              <a:rPr lang="en-US" altLang="en-US"/>
              <a:pPr/>
              <a:t>‹#›</a:t>
            </a:fld>
            <a:endParaRPr lang="en-US" altLang="en-US"/>
          </a:p>
        </p:txBody>
      </p:sp>
    </p:spTree>
    <p:extLst>
      <p:ext uri="{BB962C8B-B14F-4D97-AF65-F5344CB8AC3E}">
        <p14:creationId xmlns:p14="http://schemas.microsoft.com/office/powerpoint/2010/main" val="2087941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968" y="1318022"/>
            <a:ext cx="9876367" cy="2808803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192868" y="1318022"/>
            <a:ext cx="29425900" cy="280880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97D95713-0954-804A-BFEB-7FE577E269A2}" type="slidenum">
              <a:rPr lang="en-US" altLang="en-US"/>
              <a:pPr/>
              <a:t>‹#›</a:t>
            </a:fld>
            <a:endParaRPr lang="en-US" altLang="en-US"/>
          </a:p>
        </p:txBody>
      </p:sp>
    </p:spTree>
    <p:extLst>
      <p:ext uri="{BB962C8B-B14F-4D97-AF65-F5344CB8AC3E}">
        <p14:creationId xmlns:p14="http://schemas.microsoft.com/office/powerpoint/2010/main" val="8716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60FD7E5-30EE-4C45-9D5E-80158457D39F}" type="slidenum">
              <a:rPr lang="en-US" altLang="en-US"/>
              <a:pPr/>
              <a:t>‹#›</a:t>
            </a:fld>
            <a:endParaRPr lang="en-US" altLang="en-US"/>
          </a:p>
        </p:txBody>
      </p:sp>
    </p:spTree>
    <p:extLst>
      <p:ext uri="{BB962C8B-B14F-4D97-AF65-F5344CB8AC3E}">
        <p14:creationId xmlns:p14="http://schemas.microsoft.com/office/powerpoint/2010/main" val="1412215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2644"/>
            <a:ext cx="37308367" cy="6538913"/>
          </a:xfrm>
        </p:spPr>
        <p:txBody>
          <a:bodyPr anchor="t"/>
          <a:lstStyle>
            <a:lvl1pPr algn="l">
              <a:defRPr sz="5333" b="1" cap="all"/>
            </a:lvl1pPr>
          </a:lstStyle>
          <a:p>
            <a:r>
              <a:rPr lang="en-US"/>
              <a:t>Click to edit Master title style</a:t>
            </a:r>
          </a:p>
        </p:txBody>
      </p:sp>
      <p:sp>
        <p:nvSpPr>
          <p:cNvPr id="3" name="Text Placeholder 2"/>
          <p:cNvSpPr>
            <a:spLocks noGrp="1"/>
          </p:cNvSpPr>
          <p:nvPr>
            <p:ph type="body" idx="1"/>
          </p:nvPr>
        </p:nvSpPr>
        <p:spPr>
          <a:xfrm>
            <a:off x="3467101" y="13951744"/>
            <a:ext cx="37308367" cy="7200900"/>
          </a:xfrm>
        </p:spPr>
        <p:txBody>
          <a:bodyPr anchor="b"/>
          <a:lstStyle>
            <a:lvl1pPr marL="0" indent="0">
              <a:buNone/>
              <a:defRPr sz="2667"/>
            </a:lvl1pPr>
            <a:lvl2pPr marL="609608" indent="0">
              <a:buNone/>
              <a:defRPr sz="2400"/>
            </a:lvl2pPr>
            <a:lvl3pPr marL="1219215" indent="0">
              <a:buNone/>
              <a:defRPr sz="2133"/>
            </a:lvl3pPr>
            <a:lvl4pPr marL="1828823" indent="0">
              <a:buNone/>
              <a:defRPr sz="1867"/>
            </a:lvl4pPr>
            <a:lvl5pPr marL="2438431" indent="0">
              <a:buNone/>
              <a:defRPr sz="1867"/>
            </a:lvl5pPr>
            <a:lvl6pPr marL="3048038" indent="0">
              <a:buNone/>
              <a:defRPr sz="1867"/>
            </a:lvl6pPr>
            <a:lvl7pPr marL="3657646" indent="0">
              <a:buNone/>
              <a:defRPr sz="1867"/>
            </a:lvl7pPr>
            <a:lvl8pPr marL="4267253" indent="0">
              <a:buNone/>
              <a:defRPr sz="1867"/>
            </a:lvl8pPr>
            <a:lvl9pPr marL="4876861" indent="0">
              <a:buNone/>
              <a:defRPr sz="1867"/>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3AC4A8E-E81F-5448-B8AB-E6B955A13A43}" type="slidenum">
              <a:rPr lang="en-US" altLang="en-US"/>
              <a:pPr/>
              <a:t>‹#›</a:t>
            </a:fld>
            <a:endParaRPr lang="en-US" altLang="en-US"/>
          </a:p>
        </p:txBody>
      </p:sp>
    </p:spTree>
    <p:extLst>
      <p:ext uri="{BB962C8B-B14F-4D97-AF65-F5344CB8AC3E}">
        <p14:creationId xmlns:p14="http://schemas.microsoft.com/office/powerpoint/2010/main" val="1123633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92867" y="7680722"/>
            <a:ext cx="19651133" cy="21725334"/>
          </a:xfrm>
        </p:spPr>
        <p:txBody>
          <a:bodyPr/>
          <a:lstStyle>
            <a:lvl1pPr>
              <a:defRPr sz="3734"/>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47201" y="7680722"/>
            <a:ext cx="19651133" cy="21725334"/>
          </a:xfrm>
        </p:spPr>
        <p:txBody>
          <a:bodyPr/>
          <a:lstStyle>
            <a:lvl1pPr>
              <a:defRPr sz="3734"/>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70D6011A-2C36-B449-8145-AFD5906FAB7D}" type="slidenum">
              <a:rPr lang="en-US" altLang="en-US"/>
              <a:pPr/>
              <a:t>‹#›</a:t>
            </a:fld>
            <a:endParaRPr lang="en-US" altLang="en-US"/>
          </a:p>
        </p:txBody>
      </p:sp>
    </p:spTree>
    <p:extLst>
      <p:ext uri="{BB962C8B-B14F-4D97-AF65-F5344CB8AC3E}">
        <p14:creationId xmlns:p14="http://schemas.microsoft.com/office/powerpoint/2010/main" val="2085669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985" y="1318022"/>
            <a:ext cx="39501233"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985" y="7368778"/>
            <a:ext cx="19392900" cy="3070622"/>
          </a:xfrm>
        </p:spPr>
        <p:txBody>
          <a:bodyPr anchor="b"/>
          <a:lstStyle>
            <a:lvl1pPr marL="0" indent="0">
              <a:buNone/>
              <a:defRPr sz="3200" b="1"/>
            </a:lvl1pPr>
            <a:lvl2pPr marL="609608" indent="0">
              <a:buNone/>
              <a:defRPr sz="2667" b="1"/>
            </a:lvl2pPr>
            <a:lvl3pPr marL="1219215" indent="0">
              <a:buNone/>
              <a:defRPr sz="2400" b="1"/>
            </a:lvl3pPr>
            <a:lvl4pPr marL="1828823" indent="0">
              <a:buNone/>
              <a:defRPr sz="2133" b="1"/>
            </a:lvl4pPr>
            <a:lvl5pPr marL="2438431" indent="0">
              <a:buNone/>
              <a:defRPr sz="2133" b="1"/>
            </a:lvl5pPr>
            <a:lvl6pPr marL="3048038" indent="0">
              <a:buNone/>
              <a:defRPr sz="2133" b="1"/>
            </a:lvl6pPr>
            <a:lvl7pPr marL="3657646" indent="0">
              <a:buNone/>
              <a:defRPr sz="2133" b="1"/>
            </a:lvl7pPr>
            <a:lvl8pPr marL="4267253" indent="0">
              <a:buNone/>
              <a:defRPr sz="2133" b="1"/>
            </a:lvl8pPr>
            <a:lvl9pPr marL="4876861" indent="0">
              <a:buNone/>
              <a:defRPr sz="2133" b="1"/>
            </a:lvl9pPr>
          </a:lstStyle>
          <a:p>
            <a:pPr lvl="0"/>
            <a:r>
              <a:rPr lang="en-US"/>
              <a:t>Click to edit Master text styles</a:t>
            </a:r>
          </a:p>
        </p:txBody>
      </p:sp>
      <p:sp>
        <p:nvSpPr>
          <p:cNvPr id="4" name="Content Placeholder 3"/>
          <p:cNvSpPr>
            <a:spLocks noGrp="1"/>
          </p:cNvSpPr>
          <p:nvPr>
            <p:ph sz="half" idx="2"/>
          </p:nvPr>
        </p:nvSpPr>
        <p:spPr>
          <a:xfrm>
            <a:off x="2194985" y="10439401"/>
            <a:ext cx="19392900" cy="18966656"/>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967" y="7368778"/>
            <a:ext cx="19399251" cy="3070622"/>
          </a:xfrm>
        </p:spPr>
        <p:txBody>
          <a:bodyPr anchor="b"/>
          <a:lstStyle>
            <a:lvl1pPr marL="0" indent="0">
              <a:buNone/>
              <a:defRPr sz="3200" b="1"/>
            </a:lvl1pPr>
            <a:lvl2pPr marL="609608" indent="0">
              <a:buNone/>
              <a:defRPr sz="2667" b="1"/>
            </a:lvl2pPr>
            <a:lvl3pPr marL="1219215" indent="0">
              <a:buNone/>
              <a:defRPr sz="2400" b="1"/>
            </a:lvl3pPr>
            <a:lvl4pPr marL="1828823" indent="0">
              <a:buNone/>
              <a:defRPr sz="2133" b="1"/>
            </a:lvl4pPr>
            <a:lvl5pPr marL="2438431" indent="0">
              <a:buNone/>
              <a:defRPr sz="2133" b="1"/>
            </a:lvl5pPr>
            <a:lvl6pPr marL="3048038" indent="0">
              <a:buNone/>
              <a:defRPr sz="2133" b="1"/>
            </a:lvl6pPr>
            <a:lvl7pPr marL="3657646" indent="0">
              <a:buNone/>
              <a:defRPr sz="2133" b="1"/>
            </a:lvl7pPr>
            <a:lvl8pPr marL="4267253" indent="0">
              <a:buNone/>
              <a:defRPr sz="2133" b="1"/>
            </a:lvl8pPr>
            <a:lvl9pPr marL="4876861" indent="0">
              <a:buNone/>
              <a:defRPr sz="2133" b="1"/>
            </a:lvl9pPr>
          </a:lstStyle>
          <a:p>
            <a:pPr lvl="0"/>
            <a:r>
              <a:rPr lang="en-US"/>
              <a:t>Click to edit Master text styles</a:t>
            </a:r>
          </a:p>
        </p:txBody>
      </p:sp>
      <p:sp>
        <p:nvSpPr>
          <p:cNvPr id="6" name="Content Placeholder 5"/>
          <p:cNvSpPr>
            <a:spLocks noGrp="1"/>
          </p:cNvSpPr>
          <p:nvPr>
            <p:ph sz="quarter" idx="4"/>
          </p:nvPr>
        </p:nvSpPr>
        <p:spPr>
          <a:xfrm>
            <a:off x="22296967" y="10439401"/>
            <a:ext cx="19399251" cy="18966656"/>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31E6F752-39CF-9E46-9070-890D1468DF66}" type="slidenum">
              <a:rPr lang="en-US" altLang="en-US"/>
              <a:pPr/>
              <a:t>‹#›</a:t>
            </a:fld>
            <a:endParaRPr lang="en-US" altLang="en-US"/>
          </a:p>
        </p:txBody>
      </p:sp>
    </p:spTree>
    <p:extLst>
      <p:ext uri="{BB962C8B-B14F-4D97-AF65-F5344CB8AC3E}">
        <p14:creationId xmlns:p14="http://schemas.microsoft.com/office/powerpoint/2010/main" val="4684391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88E578F-70CA-724D-B50C-E6F01BD95867}" type="slidenum">
              <a:rPr lang="en-US" altLang="en-US"/>
              <a:pPr/>
              <a:t>‹#›</a:t>
            </a:fld>
            <a:endParaRPr lang="en-US" altLang="en-US"/>
          </a:p>
        </p:txBody>
      </p:sp>
    </p:spTree>
    <p:extLst>
      <p:ext uri="{BB962C8B-B14F-4D97-AF65-F5344CB8AC3E}">
        <p14:creationId xmlns:p14="http://schemas.microsoft.com/office/powerpoint/2010/main" val="381811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7516018A-3202-1B4B-9CDB-09ABBB1ED831}" type="slidenum">
              <a:rPr lang="en-US" altLang="en-US"/>
              <a:pPr/>
              <a:t>‹#›</a:t>
            </a:fld>
            <a:endParaRPr lang="en-US" altLang="en-US"/>
          </a:p>
        </p:txBody>
      </p:sp>
    </p:spTree>
    <p:extLst>
      <p:ext uri="{BB962C8B-B14F-4D97-AF65-F5344CB8AC3E}">
        <p14:creationId xmlns:p14="http://schemas.microsoft.com/office/powerpoint/2010/main" val="422659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985" y="1310880"/>
            <a:ext cx="14439900" cy="5578078"/>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17159817" y="1310880"/>
            <a:ext cx="24536400" cy="28095178"/>
          </a:xfrm>
        </p:spPr>
        <p:txBody>
          <a:bodyPr/>
          <a:lstStyle>
            <a:lvl1pPr>
              <a:defRPr sz="4267"/>
            </a:lvl1pPr>
            <a:lvl2pPr>
              <a:defRPr sz="3734"/>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985" y="6888956"/>
            <a:ext cx="14439900" cy="22517100"/>
          </a:xfrm>
        </p:spPr>
        <p:txBody>
          <a:bodyPr/>
          <a:lstStyle>
            <a:lvl1pPr marL="0" indent="0">
              <a:buNone/>
              <a:defRPr sz="1867"/>
            </a:lvl1pPr>
            <a:lvl2pPr marL="609608" indent="0">
              <a:buNone/>
              <a:defRPr sz="1600"/>
            </a:lvl2pPr>
            <a:lvl3pPr marL="1219215" indent="0">
              <a:buNone/>
              <a:defRPr sz="1334"/>
            </a:lvl3pPr>
            <a:lvl4pPr marL="1828823" indent="0">
              <a:buNone/>
              <a:defRPr sz="1200"/>
            </a:lvl4pPr>
            <a:lvl5pPr marL="2438431" indent="0">
              <a:buNone/>
              <a:defRPr sz="1200"/>
            </a:lvl5pPr>
            <a:lvl6pPr marL="3048038" indent="0">
              <a:buNone/>
              <a:defRPr sz="1200"/>
            </a:lvl6pPr>
            <a:lvl7pPr marL="3657646" indent="0">
              <a:buNone/>
              <a:defRPr sz="1200"/>
            </a:lvl7pPr>
            <a:lvl8pPr marL="4267253" indent="0">
              <a:buNone/>
              <a:defRPr sz="1200"/>
            </a:lvl8pPr>
            <a:lvl9pPr marL="4876861" indent="0">
              <a:buNone/>
              <a:defRPr sz="12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9A6B193B-3176-6D40-AF6C-2347956CF329}" type="slidenum">
              <a:rPr lang="en-US" altLang="en-US"/>
              <a:pPr/>
              <a:t>‹#›</a:t>
            </a:fld>
            <a:endParaRPr lang="en-US" altLang="en-US"/>
          </a:p>
        </p:txBody>
      </p:sp>
    </p:spTree>
    <p:extLst>
      <p:ext uri="{BB962C8B-B14F-4D97-AF65-F5344CB8AC3E}">
        <p14:creationId xmlns:p14="http://schemas.microsoft.com/office/powerpoint/2010/main" val="19046865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134" y="23043356"/>
            <a:ext cx="26335567" cy="2719388"/>
          </a:xfrm>
        </p:spPr>
        <p:txBody>
          <a:bodyPr anchor="b"/>
          <a:lstStyle>
            <a:lvl1pPr algn="l">
              <a:defRPr sz="2667" b="1"/>
            </a:lvl1pPr>
          </a:lstStyle>
          <a:p>
            <a:r>
              <a:rPr lang="en-US"/>
              <a:t>Click to edit Master title style</a:t>
            </a:r>
          </a:p>
        </p:txBody>
      </p:sp>
      <p:sp>
        <p:nvSpPr>
          <p:cNvPr id="3" name="Picture Placeholder 2"/>
          <p:cNvSpPr>
            <a:spLocks noGrp="1"/>
          </p:cNvSpPr>
          <p:nvPr>
            <p:ph type="pic" idx="1"/>
          </p:nvPr>
        </p:nvSpPr>
        <p:spPr>
          <a:xfrm>
            <a:off x="8602134" y="2940844"/>
            <a:ext cx="26335567" cy="19751279"/>
          </a:xfrm>
        </p:spPr>
        <p:txBody>
          <a:bodyPr/>
          <a:lstStyle>
            <a:lvl1pPr marL="0" indent="0">
              <a:buNone/>
              <a:defRPr sz="4267"/>
            </a:lvl1pPr>
            <a:lvl2pPr marL="609608" indent="0">
              <a:buNone/>
              <a:defRPr sz="3734"/>
            </a:lvl2pPr>
            <a:lvl3pPr marL="1219215" indent="0">
              <a:buNone/>
              <a:defRPr sz="3200"/>
            </a:lvl3pPr>
            <a:lvl4pPr marL="1828823" indent="0">
              <a:buNone/>
              <a:defRPr sz="2667"/>
            </a:lvl4pPr>
            <a:lvl5pPr marL="2438431" indent="0">
              <a:buNone/>
              <a:defRPr sz="2667"/>
            </a:lvl5pPr>
            <a:lvl6pPr marL="3048038" indent="0">
              <a:buNone/>
              <a:defRPr sz="2667"/>
            </a:lvl6pPr>
            <a:lvl7pPr marL="3657646" indent="0">
              <a:buNone/>
              <a:defRPr sz="2667"/>
            </a:lvl7pPr>
            <a:lvl8pPr marL="4267253" indent="0">
              <a:buNone/>
              <a:defRPr sz="2667"/>
            </a:lvl8pPr>
            <a:lvl9pPr marL="4876861" indent="0">
              <a:buNone/>
              <a:defRPr sz="2667"/>
            </a:lvl9pPr>
          </a:lstStyle>
          <a:p>
            <a:pPr lvl="0"/>
            <a:endParaRPr lang="en-US" noProof="0"/>
          </a:p>
        </p:txBody>
      </p:sp>
      <p:sp>
        <p:nvSpPr>
          <p:cNvPr id="4" name="Text Placeholder 3"/>
          <p:cNvSpPr>
            <a:spLocks noGrp="1"/>
          </p:cNvSpPr>
          <p:nvPr>
            <p:ph type="body" sz="half" idx="2"/>
          </p:nvPr>
        </p:nvSpPr>
        <p:spPr>
          <a:xfrm>
            <a:off x="8602134" y="25762744"/>
            <a:ext cx="26335567" cy="3863579"/>
          </a:xfrm>
        </p:spPr>
        <p:txBody>
          <a:bodyPr/>
          <a:lstStyle>
            <a:lvl1pPr marL="0" indent="0">
              <a:buNone/>
              <a:defRPr sz="1867"/>
            </a:lvl1pPr>
            <a:lvl2pPr marL="609608" indent="0">
              <a:buNone/>
              <a:defRPr sz="1600"/>
            </a:lvl2pPr>
            <a:lvl3pPr marL="1219215" indent="0">
              <a:buNone/>
              <a:defRPr sz="1334"/>
            </a:lvl3pPr>
            <a:lvl4pPr marL="1828823" indent="0">
              <a:buNone/>
              <a:defRPr sz="1200"/>
            </a:lvl4pPr>
            <a:lvl5pPr marL="2438431" indent="0">
              <a:buNone/>
              <a:defRPr sz="1200"/>
            </a:lvl5pPr>
            <a:lvl6pPr marL="3048038" indent="0">
              <a:buNone/>
              <a:defRPr sz="1200"/>
            </a:lvl6pPr>
            <a:lvl7pPr marL="3657646" indent="0">
              <a:buNone/>
              <a:defRPr sz="1200"/>
            </a:lvl7pPr>
            <a:lvl8pPr marL="4267253" indent="0">
              <a:buNone/>
              <a:defRPr sz="1200"/>
            </a:lvl8pPr>
            <a:lvl9pPr marL="4876861" indent="0">
              <a:buNone/>
              <a:defRPr sz="12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986118FC-71BD-6D47-BFF1-52B9F2E6525F}" type="slidenum">
              <a:rPr lang="en-US" altLang="en-US"/>
              <a:pPr/>
              <a:t>‹#›</a:t>
            </a:fld>
            <a:endParaRPr lang="en-US" altLang="en-US"/>
          </a:p>
        </p:txBody>
      </p:sp>
    </p:spTree>
    <p:extLst>
      <p:ext uri="{BB962C8B-B14F-4D97-AF65-F5344CB8AC3E}">
        <p14:creationId xmlns:p14="http://schemas.microsoft.com/office/powerpoint/2010/main" val="1675486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2338" y="1317625"/>
            <a:ext cx="39506525" cy="54864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438904" tIns="219452" rIns="438904" bIns="219452"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2192338" y="7680325"/>
            <a:ext cx="39506525" cy="21724938"/>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438904" tIns="219452" rIns="438904" bIns="219452"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2192338" y="29976763"/>
            <a:ext cx="10245725" cy="2286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438904" tIns="219452" rIns="438904" bIns="219452" numCol="1" anchor="t" anchorCtr="0" compatLnSpc="1">
            <a:prstTxWarp prst="textNoShape">
              <a:avLst/>
            </a:prstTxWarp>
          </a:bodyPr>
          <a:lstStyle>
            <a:lvl1pPr defTabSz="5852657" eaLnBrk="1" hangingPunct="1">
              <a:defRPr sz="8933">
                <a:latin typeface="Arial" pitchFamily="34" charset="0"/>
                <a:ea typeface="+mn-ea"/>
                <a:cs typeface="+mn-cs"/>
              </a:defRPr>
            </a:lvl1pPr>
          </a:lstStyle>
          <a:p>
            <a:pPr>
              <a:defRPr/>
            </a:pPr>
            <a:endParaRPr lang="en-US"/>
          </a:p>
        </p:txBody>
      </p:sp>
      <p:sp>
        <p:nvSpPr>
          <p:cNvPr id="1029" name="Rectangle 5"/>
          <p:cNvSpPr>
            <a:spLocks noGrp="1" noChangeArrowheads="1"/>
          </p:cNvSpPr>
          <p:nvPr>
            <p:ph type="ftr" sz="quarter" idx="3"/>
          </p:nvPr>
        </p:nvSpPr>
        <p:spPr bwMode="auto">
          <a:xfrm>
            <a:off x="14993938" y="29976763"/>
            <a:ext cx="13903325" cy="2286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438904" tIns="219452" rIns="438904" bIns="219452" numCol="1" anchor="t" anchorCtr="0" compatLnSpc="1">
            <a:prstTxWarp prst="textNoShape">
              <a:avLst/>
            </a:prstTxWarp>
          </a:bodyPr>
          <a:lstStyle>
            <a:lvl1pPr algn="ctr" defTabSz="5852657" eaLnBrk="1" hangingPunct="1">
              <a:defRPr sz="8933">
                <a:latin typeface="Arial" pitchFamily="34" charset="0"/>
                <a:ea typeface="+mn-ea"/>
                <a:cs typeface="+mn-cs"/>
              </a:defRPr>
            </a:lvl1pPr>
          </a:lstStyle>
          <a:p>
            <a:pPr>
              <a:defRPr/>
            </a:pPr>
            <a:endParaRPr lang="en-US"/>
          </a:p>
        </p:txBody>
      </p:sp>
      <p:sp>
        <p:nvSpPr>
          <p:cNvPr id="1030" name="Rectangle 6"/>
          <p:cNvSpPr>
            <a:spLocks noGrp="1" noChangeArrowheads="1"/>
          </p:cNvSpPr>
          <p:nvPr>
            <p:ph type="sldNum" sz="quarter" idx="4"/>
          </p:nvPr>
        </p:nvSpPr>
        <p:spPr bwMode="auto">
          <a:xfrm>
            <a:off x="31453138" y="29976763"/>
            <a:ext cx="10245725" cy="2286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438904" tIns="219452" rIns="438904" bIns="219452" numCol="1" anchor="t" anchorCtr="0" compatLnSpc="1">
            <a:prstTxWarp prst="textNoShape">
              <a:avLst/>
            </a:prstTxWarp>
          </a:bodyPr>
          <a:lstStyle>
            <a:lvl1pPr algn="r" defTabSz="5851525" eaLnBrk="1" hangingPunct="1">
              <a:defRPr sz="8900"/>
            </a:lvl1pPr>
          </a:lstStyle>
          <a:p>
            <a:fld id="{3B1835AE-88E2-9649-B45B-600EFC078298}"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5851525" rtl="0" eaLnBrk="0" fontAlgn="base" hangingPunct="0">
        <a:spcBef>
          <a:spcPct val="0"/>
        </a:spcBef>
        <a:spcAft>
          <a:spcPct val="0"/>
        </a:spcAft>
        <a:defRPr sz="28200">
          <a:solidFill>
            <a:schemeClr val="tx2"/>
          </a:solidFill>
          <a:latin typeface="+mj-lt"/>
          <a:ea typeface="MS PGothic" panose="020B0600070205080204" pitchFamily="34" charset="-128"/>
          <a:cs typeface="MS PGothic" charset="0"/>
        </a:defRPr>
      </a:lvl1pPr>
      <a:lvl2pPr algn="ctr" defTabSz="5851525" rtl="0" eaLnBrk="0" fontAlgn="base" hangingPunct="0">
        <a:spcBef>
          <a:spcPct val="0"/>
        </a:spcBef>
        <a:spcAft>
          <a:spcPct val="0"/>
        </a:spcAft>
        <a:defRPr sz="28200">
          <a:solidFill>
            <a:schemeClr val="tx2"/>
          </a:solidFill>
          <a:latin typeface="Arial" pitchFamily="34" charset="0"/>
          <a:ea typeface="MS PGothic" panose="020B0600070205080204" pitchFamily="34" charset="-128"/>
          <a:cs typeface="MS PGothic" charset="0"/>
        </a:defRPr>
      </a:lvl2pPr>
      <a:lvl3pPr algn="ctr" defTabSz="5851525" rtl="0" eaLnBrk="0" fontAlgn="base" hangingPunct="0">
        <a:spcBef>
          <a:spcPct val="0"/>
        </a:spcBef>
        <a:spcAft>
          <a:spcPct val="0"/>
        </a:spcAft>
        <a:defRPr sz="28200">
          <a:solidFill>
            <a:schemeClr val="tx2"/>
          </a:solidFill>
          <a:latin typeface="Arial" pitchFamily="34" charset="0"/>
          <a:ea typeface="MS PGothic" panose="020B0600070205080204" pitchFamily="34" charset="-128"/>
          <a:cs typeface="MS PGothic" charset="0"/>
        </a:defRPr>
      </a:lvl3pPr>
      <a:lvl4pPr algn="ctr" defTabSz="5851525" rtl="0" eaLnBrk="0" fontAlgn="base" hangingPunct="0">
        <a:spcBef>
          <a:spcPct val="0"/>
        </a:spcBef>
        <a:spcAft>
          <a:spcPct val="0"/>
        </a:spcAft>
        <a:defRPr sz="28200">
          <a:solidFill>
            <a:schemeClr val="tx2"/>
          </a:solidFill>
          <a:latin typeface="Arial" pitchFamily="34" charset="0"/>
          <a:ea typeface="MS PGothic" panose="020B0600070205080204" pitchFamily="34" charset="-128"/>
          <a:cs typeface="MS PGothic" charset="0"/>
        </a:defRPr>
      </a:lvl4pPr>
      <a:lvl5pPr algn="ctr" defTabSz="5851525" rtl="0" eaLnBrk="0" fontAlgn="base" hangingPunct="0">
        <a:spcBef>
          <a:spcPct val="0"/>
        </a:spcBef>
        <a:spcAft>
          <a:spcPct val="0"/>
        </a:spcAft>
        <a:defRPr sz="28200">
          <a:solidFill>
            <a:schemeClr val="tx2"/>
          </a:solidFill>
          <a:latin typeface="Arial" pitchFamily="34" charset="0"/>
          <a:ea typeface="MS PGothic" panose="020B0600070205080204" pitchFamily="34" charset="-128"/>
          <a:cs typeface="MS PGothic" charset="0"/>
        </a:defRPr>
      </a:lvl5pPr>
      <a:lvl6pPr marL="609608" algn="ctr" defTabSz="5852657" rtl="0" fontAlgn="base">
        <a:spcBef>
          <a:spcPct val="0"/>
        </a:spcBef>
        <a:spcAft>
          <a:spcPct val="0"/>
        </a:spcAft>
        <a:defRPr sz="28267">
          <a:solidFill>
            <a:schemeClr val="tx2"/>
          </a:solidFill>
          <a:latin typeface="Arial" pitchFamily="34" charset="0"/>
        </a:defRPr>
      </a:lvl6pPr>
      <a:lvl7pPr marL="1219215" algn="ctr" defTabSz="5852657" rtl="0" fontAlgn="base">
        <a:spcBef>
          <a:spcPct val="0"/>
        </a:spcBef>
        <a:spcAft>
          <a:spcPct val="0"/>
        </a:spcAft>
        <a:defRPr sz="28267">
          <a:solidFill>
            <a:schemeClr val="tx2"/>
          </a:solidFill>
          <a:latin typeface="Arial" pitchFamily="34" charset="0"/>
        </a:defRPr>
      </a:lvl7pPr>
      <a:lvl8pPr marL="1828823" algn="ctr" defTabSz="5852657" rtl="0" fontAlgn="base">
        <a:spcBef>
          <a:spcPct val="0"/>
        </a:spcBef>
        <a:spcAft>
          <a:spcPct val="0"/>
        </a:spcAft>
        <a:defRPr sz="28267">
          <a:solidFill>
            <a:schemeClr val="tx2"/>
          </a:solidFill>
          <a:latin typeface="Arial" pitchFamily="34" charset="0"/>
        </a:defRPr>
      </a:lvl8pPr>
      <a:lvl9pPr marL="2438431" algn="ctr" defTabSz="5852657" rtl="0" fontAlgn="base">
        <a:spcBef>
          <a:spcPct val="0"/>
        </a:spcBef>
        <a:spcAft>
          <a:spcPct val="0"/>
        </a:spcAft>
        <a:defRPr sz="28267">
          <a:solidFill>
            <a:schemeClr val="tx2"/>
          </a:solidFill>
          <a:latin typeface="Arial" pitchFamily="34" charset="0"/>
        </a:defRPr>
      </a:lvl9pPr>
    </p:titleStyle>
    <p:bodyStyle>
      <a:lvl1pPr marL="2192338" indent="-2192338" algn="l" defTabSz="5851525" rtl="0" eaLnBrk="0" fontAlgn="base" hangingPunct="0">
        <a:spcBef>
          <a:spcPct val="20000"/>
        </a:spcBef>
        <a:spcAft>
          <a:spcPct val="0"/>
        </a:spcAft>
        <a:buChar char="•"/>
        <a:defRPr sz="20500">
          <a:solidFill>
            <a:schemeClr val="tx1"/>
          </a:solidFill>
          <a:latin typeface="+mn-lt"/>
          <a:ea typeface="MS PGothic" panose="020B0600070205080204" pitchFamily="34" charset="-128"/>
          <a:cs typeface="MS PGothic" charset="0"/>
        </a:defRPr>
      </a:lvl1pPr>
      <a:lvl2pPr marL="4756150" indent="-1828800" algn="l" defTabSz="5851525" rtl="0" eaLnBrk="0" fontAlgn="base" hangingPunct="0">
        <a:spcBef>
          <a:spcPct val="20000"/>
        </a:spcBef>
        <a:spcAft>
          <a:spcPct val="0"/>
        </a:spcAft>
        <a:buChar char="–"/>
        <a:defRPr sz="18000">
          <a:solidFill>
            <a:schemeClr val="tx1"/>
          </a:solidFill>
          <a:latin typeface="+mn-lt"/>
          <a:ea typeface="MS PGothic" panose="020B0600070205080204" pitchFamily="34" charset="-128"/>
          <a:cs typeface="MS PGothic" charset="0"/>
        </a:defRPr>
      </a:lvl2pPr>
      <a:lvl3pPr marL="7315200" indent="-1462088" algn="l" defTabSz="5851525" rtl="0" eaLnBrk="0" fontAlgn="base" hangingPunct="0">
        <a:spcBef>
          <a:spcPct val="20000"/>
        </a:spcBef>
        <a:spcAft>
          <a:spcPct val="0"/>
        </a:spcAft>
        <a:buChar char="•"/>
        <a:defRPr sz="15400">
          <a:solidFill>
            <a:schemeClr val="tx1"/>
          </a:solidFill>
          <a:latin typeface="+mn-lt"/>
          <a:ea typeface="MS PGothic" panose="020B0600070205080204" pitchFamily="34" charset="-128"/>
          <a:cs typeface="MS PGothic" charset="0"/>
        </a:defRPr>
      </a:lvl3pPr>
      <a:lvl4pPr marL="10242550" indent="-1462088" algn="l" defTabSz="5851525" rtl="0" eaLnBrk="0" fontAlgn="base" hangingPunct="0">
        <a:spcBef>
          <a:spcPct val="20000"/>
        </a:spcBef>
        <a:spcAft>
          <a:spcPct val="0"/>
        </a:spcAft>
        <a:buChar char="–"/>
        <a:defRPr sz="12800">
          <a:solidFill>
            <a:schemeClr val="tx1"/>
          </a:solidFill>
          <a:latin typeface="+mn-lt"/>
          <a:ea typeface="MS PGothic" panose="020B0600070205080204" pitchFamily="34" charset="-128"/>
          <a:cs typeface="MS PGothic" charset="0"/>
        </a:defRPr>
      </a:lvl4pPr>
      <a:lvl5pPr marL="13166725" indent="-1462088" algn="l" defTabSz="5851525" rtl="0" eaLnBrk="0" fontAlgn="base" hangingPunct="0">
        <a:spcBef>
          <a:spcPct val="20000"/>
        </a:spcBef>
        <a:spcAft>
          <a:spcPct val="0"/>
        </a:spcAft>
        <a:buChar char="»"/>
        <a:defRPr sz="12800">
          <a:solidFill>
            <a:schemeClr val="tx1"/>
          </a:solidFill>
          <a:latin typeface="+mn-lt"/>
          <a:ea typeface="MS PGothic" panose="020B0600070205080204" pitchFamily="34" charset="-128"/>
          <a:cs typeface="MS PGothic" charset="0"/>
        </a:defRPr>
      </a:lvl5pPr>
      <a:lvl6pPr marL="13777556" indent="-1462636" algn="l" defTabSz="5852657" rtl="0" fontAlgn="base">
        <a:spcBef>
          <a:spcPct val="20000"/>
        </a:spcBef>
        <a:spcAft>
          <a:spcPct val="0"/>
        </a:spcAft>
        <a:buChar char="»"/>
        <a:defRPr sz="12800">
          <a:solidFill>
            <a:schemeClr val="tx1"/>
          </a:solidFill>
          <a:latin typeface="+mn-lt"/>
        </a:defRPr>
      </a:lvl6pPr>
      <a:lvl7pPr marL="14387164" indent="-1462636" algn="l" defTabSz="5852657" rtl="0" fontAlgn="base">
        <a:spcBef>
          <a:spcPct val="20000"/>
        </a:spcBef>
        <a:spcAft>
          <a:spcPct val="0"/>
        </a:spcAft>
        <a:buChar char="»"/>
        <a:defRPr sz="12800">
          <a:solidFill>
            <a:schemeClr val="tx1"/>
          </a:solidFill>
          <a:latin typeface="+mn-lt"/>
        </a:defRPr>
      </a:lvl7pPr>
      <a:lvl8pPr marL="14996771" indent="-1462636" algn="l" defTabSz="5852657" rtl="0" fontAlgn="base">
        <a:spcBef>
          <a:spcPct val="20000"/>
        </a:spcBef>
        <a:spcAft>
          <a:spcPct val="0"/>
        </a:spcAft>
        <a:buChar char="»"/>
        <a:defRPr sz="12800">
          <a:solidFill>
            <a:schemeClr val="tx1"/>
          </a:solidFill>
          <a:latin typeface="+mn-lt"/>
        </a:defRPr>
      </a:lvl8pPr>
      <a:lvl9pPr marL="15606379" indent="-1462636" algn="l" defTabSz="5852657" rtl="0" fontAlgn="base">
        <a:spcBef>
          <a:spcPct val="20000"/>
        </a:spcBef>
        <a:spcAft>
          <a:spcPct val="0"/>
        </a:spcAft>
        <a:buChar char="»"/>
        <a:defRPr sz="12800">
          <a:solidFill>
            <a:schemeClr val="tx1"/>
          </a:solidFill>
          <a:latin typeface="+mn-lt"/>
        </a:defRPr>
      </a:lvl9pPr>
    </p:bodyStyle>
    <p:otherStyle>
      <a:defPPr>
        <a:defRPr lang="en-US"/>
      </a:defPPr>
      <a:lvl1pPr marL="0" algn="l" defTabSz="1219215" rtl="0" eaLnBrk="1" latinLnBrk="0" hangingPunct="1">
        <a:defRPr sz="2400" kern="1200">
          <a:solidFill>
            <a:schemeClr val="tx1"/>
          </a:solidFill>
          <a:latin typeface="+mn-lt"/>
          <a:ea typeface="+mn-ea"/>
          <a:cs typeface="+mn-cs"/>
        </a:defRPr>
      </a:lvl1pPr>
      <a:lvl2pPr marL="609608" algn="l" defTabSz="1219215" rtl="0" eaLnBrk="1" latinLnBrk="0" hangingPunct="1">
        <a:defRPr sz="2400" kern="1200">
          <a:solidFill>
            <a:schemeClr val="tx1"/>
          </a:solidFill>
          <a:latin typeface="+mn-lt"/>
          <a:ea typeface="+mn-ea"/>
          <a:cs typeface="+mn-cs"/>
        </a:defRPr>
      </a:lvl2pPr>
      <a:lvl3pPr marL="1219215" algn="l" defTabSz="1219215" rtl="0" eaLnBrk="1" latinLnBrk="0" hangingPunct="1">
        <a:defRPr sz="2400" kern="1200">
          <a:solidFill>
            <a:schemeClr val="tx1"/>
          </a:solidFill>
          <a:latin typeface="+mn-lt"/>
          <a:ea typeface="+mn-ea"/>
          <a:cs typeface="+mn-cs"/>
        </a:defRPr>
      </a:lvl3pPr>
      <a:lvl4pPr marL="1828823" algn="l" defTabSz="1219215" rtl="0" eaLnBrk="1" latinLnBrk="0" hangingPunct="1">
        <a:defRPr sz="2400" kern="1200">
          <a:solidFill>
            <a:schemeClr val="tx1"/>
          </a:solidFill>
          <a:latin typeface="+mn-lt"/>
          <a:ea typeface="+mn-ea"/>
          <a:cs typeface="+mn-cs"/>
        </a:defRPr>
      </a:lvl4pPr>
      <a:lvl5pPr marL="2438431" algn="l" defTabSz="1219215" rtl="0" eaLnBrk="1" latinLnBrk="0" hangingPunct="1">
        <a:defRPr sz="2400" kern="1200">
          <a:solidFill>
            <a:schemeClr val="tx1"/>
          </a:solidFill>
          <a:latin typeface="+mn-lt"/>
          <a:ea typeface="+mn-ea"/>
          <a:cs typeface="+mn-cs"/>
        </a:defRPr>
      </a:lvl5pPr>
      <a:lvl6pPr marL="3048038" algn="l" defTabSz="1219215" rtl="0" eaLnBrk="1" latinLnBrk="0" hangingPunct="1">
        <a:defRPr sz="2400" kern="1200">
          <a:solidFill>
            <a:schemeClr val="tx1"/>
          </a:solidFill>
          <a:latin typeface="+mn-lt"/>
          <a:ea typeface="+mn-ea"/>
          <a:cs typeface="+mn-cs"/>
        </a:defRPr>
      </a:lvl6pPr>
      <a:lvl7pPr marL="3657646" algn="l" defTabSz="1219215" rtl="0" eaLnBrk="1" latinLnBrk="0" hangingPunct="1">
        <a:defRPr sz="2400" kern="1200">
          <a:solidFill>
            <a:schemeClr val="tx1"/>
          </a:solidFill>
          <a:latin typeface="+mn-lt"/>
          <a:ea typeface="+mn-ea"/>
          <a:cs typeface="+mn-cs"/>
        </a:defRPr>
      </a:lvl7pPr>
      <a:lvl8pPr marL="4267253" algn="l" defTabSz="1219215" rtl="0" eaLnBrk="1" latinLnBrk="0" hangingPunct="1">
        <a:defRPr sz="2400" kern="1200">
          <a:solidFill>
            <a:schemeClr val="tx1"/>
          </a:solidFill>
          <a:latin typeface="+mn-lt"/>
          <a:ea typeface="+mn-ea"/>
          <a:cs typeface="+mn-cs"/>
        </a:defRPr>
      </a:lvl8pPr>
      <a:lvl9pPr marL="4876861" algn="l" defTabSz="121921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4"/>
          <p:cNvSpPr>
            <a:spLocks noChangeArrowheads="1"/>
          </p:cNvSpPr>
          <p:nvPr/>
        </p:nvSpPr>
        <p:spPr bwMode="auto">
          <a:xfrm>
            <a:off x="30391" y="10439400"/>
            <a:ext cx="11852602" cy="1298575"/>
          </a:xfrm>
          <a:prstGeom prst="rect">
            <a:avLst/>
          </a:prstGeom>
          <a:noFill/>
          <a:ln>
            <a:solidFill>
              <a:srgbClr val="FFFFFF"/>
            </a:solidFill>
            <a:headEnd/>
            <a:tailEnd/>
          </a:ln>
        </p:spPr>
        <p:style>
          <a:lnRef idx="2">
            <a:schemeClr val="dk1"/>
          </a:lnRef>
          <a:fillRef idx="1">
            <a:schemeClr val="lt1"/>
          </a:fillRef>
          <a:effectRef idx="0">
            <a:schemeClr val="dk1"/>
          </a:effectRef>
          <a:fontRef idx="minor">
            <a:schemeClr val="dk1"/>
          </a:fontRef>
        </p:style>
        <p:txBody>
          <a:bodyPr lIns="213360" tIns="106680" rIns="213360" bIns="106680" anchor="ctr"/>
          <a:lstStyle/>
          <a:p>
            <a:pPr algn="ctr" defTabSz="5852657" eaLnBrk="1" hangingPunct="1">
              <a:defRPr/>
            </a:pPr>
            <a:r>
              <a:rPr lang="en-US" sz="6000" cap="small" dirty="0">
                <a:solidFill>
                  <a:schemeClr val="tx1"/>
                </a:solidFill>
                <a:latin typeface="Gill Sans"/>
                <a:cs typeface="Gill Sans"/>
              </a:rPr>
              <a:t>Methods</a:t>
            </a:r>
          </a:p>
        </p:txBody>
      </p:sp>
      <p:sp>
        <p:nvSpPr>
          <p:cNvPr id="2050" name="Rectangle 4"/>
          <p:cNvSpPr>
            <a:spLocks noChangeArrowheads="1"/>
          </p:cNvSpPr>
          <p:nvPr/>
        </p:nvSpPr>
        <p:spPr bwMode="auto">
          <a:xfrm>
            <a:off x="0" y="-136525"/>
            <a:ext cx="43891200" cy="4022725"/>
          </a:xfrm>
          <a:prstGeom prst="rect">
            <a:avLst/>
          </a:prstGeom>
          <a:solidFill>
            <a:srgbClr val="E4A004"/>
          </a:solidFill>
          <a:ln>
            <a:noFill/>
            <a:headEnd/>
            <a:tailEnd/>
          </a:ln>
        </p:spPr>
        <p:style>
          <a:lnRef idx="2">
            <a:schemeClr val="dk1"/>
          </a:lnRef>
          <a:fillRef idx="1">
            <a:schemeClr val="lt1"/>
          </a:fillRef>
          <a:effectRef idx="0">
            <a:schemeClr val="dk1"/>
          </a:effectRef>
          <a:fontRef idx="minor">
            <a:schemeClr val="dk1"/>
          </a:fontRef>
        </p:style>
        <p:txBody>
          <a:bodyPr lIns="213360" tIns="106680" rIns="213360" bIns="106680" anchor="t"/>
          <a:lstStyle/>
          <a:p>
            <a:pPr algn="ctr" defTabSz="5852657" eaLnBrk="1" hangingPunct="1">
              <a:defRPr/>
            </a:pPr>
            <a:endParaRPr lang="en-US" sz="8800" cap="small" dirty="0">
              <a:latin typeface="Gill Sans"/>
              <a:cs typeface="Gill Sans"/>
            </a:endParaRPr>
          </a:p>
          <a:p>
            <a:pPr defTabSz="5852657" eaLnBrk="1" hangingPunct="1">
              <a:defRPr/>
            </a:pPr>
            <a:endParaRPr lang="en-US" sz="2800" dirty="0">
              <a:solidFill>
                <a:srgbClr val="000000"/>
              </a:solidFill>
              <a:latin typeface="Gill Sans"/>
              <a:cs typeface="Gill Sans"/>
            </a:endParaRPr>
          </a:p>
        </p:txBody>
      </p:sp>
      <p:sp>
        <p:nvSpPr>
          <p:cNvPr id="5" name="TextBox 4"/>
          <p:cNvSpPr txBox="1"/>
          <p:nvPr/>
        </p:nvSpPr>
        <p:spPr>
          <a:xfrm>
            <a:off x="558673" y="5186709"/>
            <a:ext cx="11506200" cy="5216813"/>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pPr marL="571500" indent="-571500">
              <a:spcAft>
                <a:spcPts val="1800"/>
              </a:spcAft>
              <a:buFont typeface="Arial" panose="020B0604020202020204" pitchFamily="34" charset="0"/>
              <a:buChar char="•"/>
            </a:pPr>
            <a:r>
              <a:rPr lang="en-US" sz="3600" dirty="0">
                <a:latin typeface="Gill Sans Light"/>
                <a:cs typeface="Gill Sans Light"/>
              </a:rPr>
              <a:t>Uncontrolled hypertension is a significant global health risk</a:t>
            </a:r>
          </a:p>
          <a:p>
            <a:pPr marL="571500" indent="-571500">
              <a:spcAft>
                <a:spcPts val="1800"/>
              </a:spcAft>
              <a:buFont typeface="Arial" panose="020B0604020202020204" pitchFamily="34" charset="0"/>
              <a:buChar char="•"/>
            </a:pPr>
            <a:r>
              <a:rPr lang="en-US" sz="3600" dirty="0">
                <a:latin typeface="Gill Sans Light"/>
                <a:cs typeface="Gill Sans Light"/>
              </a:rPr>
              <a:t>Yet, multiple drugs exist to effectively treat this disease</a:t>
            </a:r>
          </a:p>
          <a:p>
            <a:pPr marL="571500" indent="-571500">
              <a:spcAft>
                <a:spcPts val="1800"/>
              </a:spcAft>
              <a:buFont typeface="Arial" panose="020B0604020202020204" pitchFamily="34" charset="0"/>
              <a:buChar char="•"/>
            </a:pPr>
            <a:r>
              <a:rPr lang="en-US" sz="3600" dirty="0">
                <a:latin typeface="Gill Sans Light"/>
                <a:cs typeface="Gill Sans Light"/>
              </a:rPr>
              <a:t>Shared data visualization techniques may help overcome clinical inertia by improving judgments about hypertension control</a:t>
            </a:r>
          </a:p>
          <a:p>
            <a:pPr marL="571500" indent="-571500">
              <a:spcAft>
                <a:spcPts val="1800"/>
              </a:spcAft>
              <a:buFont typeface="Arial" panose="020B0604020202020204" pitchFamily="34" charset="0"/>
              <a:buChar char="•"/>
            </a:pPr>
            <a:r>
              <a:rPr lang="en-US" sz="3600" dirty="0">
                <a:latin typeface="Gill Sans Light"/>
                <a:cs typeface="Gill Sans Light"/>
              </a:rPr>
              <a:t>As part of a larger project developing EMR data visualizations, we examined the effect of visualization type on patient judgments of hypertension control</a:t>
            </a:r>
          </a:p>
        </p:txBody>
      </p:sp>
      <p:sp>
        <p:nvSpPr>
          <p:cNvPr id="12" name="Rectangle 4"/>
          <p:cNvSpPr>
            <a:spLocks noChangeArrowheads="1"/>
          </p:cNvSpPr>
          <p:nvPr/>
        </p:nvSpPr>
        <p:spPr bwMode="auto">
          <a:xfrm>
            <a:off x="0" y="3962400"/>
            <a:ext cx="11852602" cy="1295400"/>
          </a:xfrm>
          <a:prstGeom prst="rect">
            <a:avLst/>
          </a:prstGeom>
          <a:noFill/>
          <a:ln>
            <a:noFill/>
            <a:headEnd/>
            <a:tailEnd/>
          </a:ln>
        </p:spPr>
        <p:style>
          <a:lnRef idx="2">
            <a:schemeClr val="dk1"/>
          </a:lnRef>
          <a:fillRef idx="1">
            <a:schemeClr val="lt1"/>
          </a:fillRef>
          <a:effectRef idx="0">
            <a:schemeClr val="dk1"/>
          </a:effectRef>
          <a:fontRef idx="minor">
            <a:schemeClr val="dk1"/>
          </a:fontRef>
        </p:style>
        <p:txBody>
          <a:bodyPr lIns="213360" tIns="106680" rIns="213360" bIns="106680" anchor="ctr"/>
          <a:lstStyle/>
          <a:p>
            <a:pPr algn="ctr" defTabSz="5852657" eaLnBrk="1" hangingPunct="1">
              <a:defRPr/>
            </a:pPr>
            <a:r>
              <a:rPr lang="en-US" sz="6000" cap="small" dirty="0">
                <a:solidFill>
                  <a:srgbClr val="000000"/>
                </a:solidFill>
                <a:latin typeface="Gill Sans"/>
                <a:cs typeface="Gill Sans"/>
              </a:rPr>
              <a:t>Background and Objective</a:t>
            </a:r>
            <a:endParaRPr lang="en-US" sz="6000" cap="small" dirty="0">
              <a:solidFill>
                <a:schemeClr val="tx1"/>
              </a:solidFill>
              <a:latin typeface="Gill Sans"/>
              <a:cs typeface="Gill Sans"/>
            </a:endParaRPr>
          </a:p>
        </p:txBody>
      </p:sp>
      <p:sp>
        <p:nvSpPr>
          <p:cNvPr id="20" name="Rectangle 4"/>
          <p:cNvSpPr>
            <a:spLocks noChangeArrowheads="1"/>
          </p:cNvSpPr>
          <p:nvPr/>
        </p:nvSpPr>
        <p:spPr bwMode="auto">
          <a:xfrm>
            <a:off x="0" y="32308800"/>
            <a:ext cx="43891200" cy="762000"/>
          </a:xfrm>
          <a:prstGeom prst="rect">
            <a:avLst/>
          </a:prstGeom>
          <a:solidFill>
            <a:srgbClr val="E4A004"/>
          </a:solidFill>
          <a:ln>
            <a:noFill/>
            <a:headEnd/>
            <a:tailEnd/>
          </a:ln>
        </p:spPr>
        <p:style>
          <a:lnRef idx="2">
            <a:schemeClr val="dk1"/>
          </a:lnRef>
          <a:fillRef idx="1">
            <a:schemeClr val="lt1"/>
          </a:fillRef>
          <a:effectRef idx="0">
            <a:schemeClr val="dk1"/>
          </a:effectRef>
          <a:fontRef idx="minor">
            <a:schemeClr val="dk1"/>
          </a:fontRef>
        </p:style>
        <p:txBody>
          <a:bodyPr lIns="213360" tIns="106680" rIns="213360" bIns="106680" anchor="ctr"/>
          <a:lstStyle/>
          <a:p>
            <a:pPr algn="ctr" defTabSz="5852657" eaLnBrk="1" hangingPunct="1">
              <a:defRPr/>
            </a:pPr>
            <a:endParaRPr lang="en-US" sz="6000" b="1" dirty="0">
              <a:solidFill>
                <a:schemeClr val="tx1"/>
              </a:solidFill>
              <a:latin typeface="Seravek Medium"/>
              <a:cs typeface="Seravek Medium"/>
            </a:endParaRPr>
          </a:p>
        </p:txBody>
      </p:sp>
      <p:sp>
        <p:nvSpPr>
          <p:cNvPr id="13325" name="TextBox 1"/>
          <p:cNvSpPr txBox="1">
            <a:spLocks noChangeArrowheads="1"/>
          </p:cNvSpPr>
          <p:nvPr/>
        </p:nvSpPr>
        <p:spPr bwMode="auto">
          <a:xfrm>
            <a:off x="9144000" y="31640609"/>
            <a:ext cx="32766000"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600">
                <a:solidFill>
                  <a:schemeClr val="tx1"/>
                </a:solidFill>
                <a:latin typeface="Arial" charset="0"/>
                <a:ea typeface="MS PGothic" charset="-128"/>
              </a:defRPr>
            </a:lvl1pPr>
            <a:lvl2pPr marL="742950" indent="-285750">
              <a:defRPr sz="2600">
                <a:solidFill>
                  <a:schemeClr val="tx1"/>
                </a:solidFill>
                <a:latin typeface="Arial" charset="0"/>
                <a:ea typeface="MS PGothic" charset="-128"/>
              </a:defRPr>
            </a:lvl2pPr>
            <a:lvl3pPr marL="1143000" indent="-228600">
              <a:defRPr sz="2600">
                <a:solidFill>
                  <a:schemeClr val="tx1"/>
                </a:solidFill>
                <a:latin typeface="Arial" charset="0"/>
                <a:ea typeface="MS PGothic" charset="-128"/>
              </a:defRPr>
            </a:lvl3pPr>
            <a:lvl4pPr marL="1600200" indent="-228600">
              <a:defRPr sz="2600">
                <a:solidFill>
                  <a:schemeClr val="tx1"/>
                </a:solidFill>
                <a:latin typeface="Arial" charset="0"/>
                <a:ea typeface="MS PGothic" charset="-128"/>
              </a:defRPr>
            </a:lvl4pPr>
            <a:lvl5pPr marL="2057400" indent="-228600">
              <a:defRPr sz="2600">
                <a:solidFill>
                  <a:schemeClr val="tx1"/>
                </a:solidFill>
                <a:latin typeface="Arial" charset="0"/>
                <a:ea typeface="MS PGothic" charset="-128"/>
              </a:defRPr>
            </a:lvl5pPr>
            <a:lvl6pPr marL="2514600" indent="-228600" eaLnBrk="0" fontAlgn="base" hangingPunct="0">
              <a:spcBef>
                <a:spcPct val="0"/>
              </a:spcBef>
              <a:spcAft>
                <a:spcPct val="0"/>
              </a:spcAft>
              <a:defRPr sz="2600">
                <a:solidFill>
                  <a:schemeClr val="tx1"/>
                </a:solidFill>
                <a:latin typeface="Arial" charset="0"/>
                <a:ea typeface="MS PGothic" charset="-128"/>
              </a:defRPr>
            </a:lvl6pPr>
            <a:lvl7pPr marL="2971800" indent="-228600" eaLnBrk="0" fontAlgn="base" hangingPunct="0">
              <a:spcBef>
                <a:spcPct val="0"/>
              </a:spcBef>
              <a:spcAft>
                <a:spcPct val="0"/>
              </a:spcAft>
              <a:defRPr sz="2600">
                <a:solidFill>
                  <a:schemeClr val="tx1"/>
                </a:solidFill>
                <a:latin typeface="Arial" charset="0"/>
                <a:ea typeface="MS PGothic" charset="-128"/>
              </a:defRPr>
            </a:lvl7pPr>
            <a:lvl8pPr marL="3429000" indent="-228600" eaLnBrk="0" fontAlgn="base" hangingPunct="0">
              <a:spcBef>
                <a:spcPct val="0"/>
              </a:spcBef>
              <a:spcAft>
                <a:spcPct val="0"/>
              </a:spcAft>
              <a:defRPr sz="2600">
                <a:solidFill>
                  <a:schemeClr val="tx1"/>
                </a:solidFill>
                <a:latin typeface="Arial" charset="0"/>
                <a:ea typeface="MS PGothic" charset="-128"/>
              </a:defRPr>
            </a:lvl8pPr>
            <a:lvl9pPr marL="3886200" indent="-228600" eaLnBrk="0" fontAlgn="base" hangingPunct="0">
              <a:spcBef>
                <a:spcPct val="0"/>
              </a:spcBef>
              <a:spcAft>
                <a:spcPct val="0"/>
              </a:spcAft>
              <a:defRPr sz="2600">
                <a:solidFill>
                  <a:schemeClr val="tx1"/>
                </a:solidFill>
                <a:latin typeface="Arial" charset="0"/>
                <a:ea typeface="MS PGothic" charset="-128"/>
              </a:defRPr>
            </a:lvl9pPr>
          </a:lstStyle>
          <a:p>
            <a:r>
              <a:rPr lang="en-US" sz="2000" i="1" dirty="0"/>
              <a:t>This project was supported by grant number R01HS023328 from the Agency for Healthcare Research and Quality (AHRQ). The content is solely the responsibility of the authors and does not necessarily represent the official views of AHRQ.</a:t>
            </a:r>
            <a:endParaRPr lang="en-US" altLang="en-US" sz="2000" dirty="0">
              <a:latin typeface="Times New Roman" charset="0"/>
            </a:endParaRPr>
          </a:p>
        </p:txBody>
      </p:sp>
      <p:sp>
        <p:nvSpPr>
          <p:cNvPr id="106" name="TextBox 105"/>
          <p:cNvSpPr txBox="1"/>
          <p:nvPr/>
        </p:nvSpPr>
        <p:spPr>
          <a:xfrm>
            <a:off x="32156400" y="5257800"/>
            <a:ext cx="11277600" cy="9402574"/>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pPr marL="571500" indent="-571500">
              <a:spcAft>
                <a:spcPts val="1800"/>
              </a:spcAft>
              <a:buFont typeface="Arial" panose="020B0604020202020204" pitchFamily="34" charset="0"/>
              <a:buChar char="•"/>
            </a:pPr>
            <a:r>
              <a:rPr lang="en-US" sz="4000" dirty="0">
                <a:latin typeface="Gill Sans Light"/>
                <a:cs typeface="Gill Sans Light"/>
              </a:rPr>
              <a:t>Main effects of BP mean, BP standard deviation, and data visualization type on all outcome measures</a:t>
            </a:r>
          </a:p>
          <a:p>
            <a:pPr marL="571500" indent="-571500">
              <a:spcAft>
                <a:spcPts val="1800"/>
              </a:spcAft>
              <a:buFont typeface="Arial" panose="020B0604020202020204" pitchFamily="34" charset="0"/>
              <a:buChar char="•"/>
            </a:pPr>
            <a:r>
              <a:rPr lang="en-US" sz="4000" dirty="0">
                <a:latin typeface="Gill Sans Light"/>
                <a:cs typeface="Gill Sans Light"/>
              </a:rPr>
              <a:t>Appropriately, patients deemed hypertension to be less controlled when visualizations depicted higher mean values and greater variability</a:t>
            </a:r>
          </a:p>
          <a:p>
            <a:pPr marL="571500" indent="-571500">
              <a:spcAft>
                <a:spcPts val="1800"/>
              </a:spcAft>
              <a:buFont typeface="Arial" panose="020B0604020202020204" pitchFamily="34" charset="0"/>
              <a:buChar char="•"/>
            </a:pPr>
            <a:r>
              <a:rPr lang="en-US" sz="4000" dirty="0">
                <a:latin typeface="Gill Sans Light"/>
                <a:cs typeface="Gill Sans Light"/>
              </a:rPr>
              <a:t>Importantly, </a:t>
            </a:r>
            <a:r>
              <a:rPr lang="en-US" sz="4000" u="sng" dirty="0">
                <a:latin typeface="Gill Sans Light"/>
                <a:cs typeface="Gill Sans Light"/>
              </a:rPr>
              <a:t>patients also judged the same BP data presented in graphical form as less well controlled</a:t>
            </a:r>
            <a:r>
              <a:rPr lang="en-US" sz="4000" dirty="0">
                <a:latin typeface="Gill Sans Light"/>
                <a:cs typeface="Gill Sans Light"/>
              </a:rPr>
              <a:t>, at greater 10-year risk for heart attack and stroke, and in greater need of medication change compared to data presented in tabular form; Figure 3</a:t>
            </a:r>
          </a:p>
          <a:p>
            <a:pPr marL="571500" indent="-571500">
              <a:spcAft>
                <a:spcPts val="1800"/>
              </a:spcAft>
              <a:buFont typeface="Arial" panose="020B0604020202020204" pitchFamily="34" charset="0"/>
              <a:buChar char="•"/>
            </a:pPr>
            <a:r>
              <a:rPr lang="en-US" sz="4000" dirty="0">
                <a:latin typeface="Gill Sans Light"/>
                <a:cs typeface="Gill Sans Light"/>
              </a:rPr>
              <a:t>Yet, recall of the </a:t>
            </a:r>
            <a:r>
              <a:rPr lang="en-US" sz="4000" u="sng" dirty="0">
                <a:latin typeface="Gill Sans Light"/>
                <a:cs typeface="Gill Sans Light"/>
              </a:rPr>
              <a:t>percentage of BP values out of target range was most accurate after viewing graphical representations </a:t>
            </a:r>
            <a:r>
              <a:rPr lang="en-US" sz="4000" dirty="0">
                <a:latin typeface="Gill Sans Light"/>
                <a:cs typeface="Gill Sans Light"/>
              </a:rPr>
              <a:t>and worst after viewing tabular representations; </a:t>
            </a:r>
            <a:r>
              <a:rPr lang="en-US" sz="4000">
                <a:latin typeface="Gill Sans Light"/>
                <a:cs typeface="Gill Sans Light"/>
              </a:rPr>
              <a:t>Figure 4</a:t>
            </a:r>
            <a:endParaRPr lang="en-US" sz="4000" dirty="0">
              <a:latin typeface="Gill Sans Light"/>
              <a:cs typeface="Gill Sans Light"/>
            </a:endParaRPr>
          </a:p>
        </p:txBody>
      </p:sp>
      <p:sp>
        <p:nvSpPr>
          <p:cNvPr id="110" name="TextBox 109"/>
          <p:cNvSpPr txBox="1"/>
          <p:nvPr/>
        </p:nvSpPr>
        <p:spPr>
          <a:xfrm>
            <a:off x="32247812" y="22434228"/>
            <a:ext cx="11277600" cy="8787021"/>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pPr marL="571500" indent="-571500">
              <a:spcAft>
                <a:spcPts val="1800"/>
              </a:spcAft>
              <a:buFont typeface="Arial" panose="020B0604020202020204" pitchFamily="34" charset="0"/>
              <a:buChar char="•"/>
            </a:pPr>
            <a:r>
              <a:rPr lang="en-US" sz="4000" dirty="0">
                <a:latin typeface="Gill Sans Light"/>
                <a:cs typeface="Gill Sans Light"/>
              </a:rPr>
              <a:t>Data visualization had a significant impact on patient judgments about hypertension control, perception of risk, and recall of values out of range</a:t>
            </a:r>
          </a:p>
          <a:p>
            <a:pPr marL="571500" indent="-571500">
              <a:spcAft>
                <a:spcPts val="1800"/>
              </a:spcAft>
              <a:buFont typeface="Arial" panose="020B0604020202020204" pitchFamily="34" charset="0"/>
              <a:buChar char="•"/>
            </a:pPr>
            <a:r>
              <a:rPr lang="en-US" sz="4000" u="sng" dirty="0">
                <a:latin typeface="Gill Sans Light"/>
                <a:cs typeface="Gill Sans Light"/>
              </a:rPr>
              <a:t>Graphical representations-–more than tabular displays—may promote greater willingness to intensify medication</a:t>
            </a:r>
          </a:p>
          <a:p>
            <a:pPr marL="571500" indent="-571500">
              <a:spcAft>
                <a:spcPts val="1800"/>
              </a:spcAft>
              <a:buFont typeface="Arial" panose="020B0604020202020204" pitchFamily="34" charset="0"/>
              <a:buChar char="•"/>
            </a:pPr>
            <a:r>
              <a:rPr lang="en-US" sz="4000" dirty="0">
                <a:latin typeface="Gill Sans Light"/>
                <a:cs typeface="Gill Sans Light"/>
              </a:rPr>
              <a:t>Therefore, visualizing blood pressure data via line graphs may be a superior approach to data visualization for patients with uncontrolled hypertension</a:t>
            </a:r>
          </a:p>
          <a:p>
            <a:pPr marL="571500" indent="-571500">
              <a:spcAft>
                <a:spcPts val="1800"/>
              </a:spcAft>
              <a:buFont typeface="Arial" panose="020B0604020202020204" pitchFamily="34" charset="0"/>
              <a:buChar char="•"/>
            </a:pPr>
            <a:r>
              <a:rPr lang="en-US" sz="4000" dirty="0">
                <a:latin typeface="Gill Sans Light"/>
                <a:cs typeface="Gill Sans Light"/>
              </a:rPr>
              <a:t>Future research should examine the impact of data visualization on shared decision making and hypertension control in a clinic setting</a:t>
            </a:r>
          </a:p>
        </p:txBody>
      </p:sp>
      <p:sp>
        <p:nvSpPr>
          <p:cNvPr id="2" name="TextBox 1"/>
          <p:cNvSpPr txBox="1"/>
          <p:nvPr/>
        </p:nvSpPr>
        <p:spPr>
          <a:xfrm>
            <a:off x="2400300" y="2077910"/>
            <a:ext cx="39090600" cy="1200329"/>
          </a:xfrm>
          <a:prstGeom prst="rect">
            <a:avLst/>
          </a:prstGeom>
          <a:noFill/>
        </p:spPr>
        <p:txBody>
          <a:bodyPr wrap="square" rtlCol="0">
            <a:spAutoFit/>
          </a:bodyPr>
          <a:lstStyle/>
          <a:p>
            <a:pPr algn="ctr" defTabSz="5852657" eaLnBrk="1" hangingPunct="1">
              <a:defRPr/>
            </a:pPr>
            <a:r>
              <a:rPr lang="en-US" sz="3600" dirty="0">
                <a:latin typeface="Gill Sans"/>
                <a:cs typeface="Gill Sans"/>
              </a:rPr>
              <a:t>Victoria A. Shaffer PhD</a:t>
            </a:r>
            <a:r>
              <a:rPr lang="en-US" sz="3600" baseline="30000" dirty="0">
                <a:latin typeface="Gill Sans"/>
                <a:cs typeface="Gill Sans"/>
              </a:rPr>
              <a:t>1</a:t>
            </a:r>
            <a:r>
              <a:rPr lang="en-US" sz="3600" dirty="0">
                <a:latin typeface="Gill Sans"/>
                <a:cs typeface="Gill Sans"/>
              </a:rPr>
              <a:t>, Pete </a:t>
            </a:r>
            <a:r>
              <a:rPr lang="en-US" sz="3600" dirty="0" err="1">
                <a:latin typeface="Gill Sans"/>
                <a:cs typeface="Gill Sans"/>
              </a:rPr>
              <a:t>Wegier</a:t>
            </a:r>
            <a:r>
              <a:rPr lang="en-US" sz="3600" dirty="0">
                <a:latin typeface="Gill Sans"/>
                <a:cs typeface="Gill Sans"/>
              </a:rPr>
              <a:t> PhD</a:t>
            </a:r>
            <a:r>
              <a:rPr lang="en-US" sz="3600" baseline="30000" dirty="0">
                <a:latin typeface="Gill Sans"/>
                <a:cs typeface="Gill Sans"/>
              </a:rPr>
              <a:t>6</a:t>
            </a:r>
            <a:r>
              <a:rPr lang="en-US" sz="3600" dirty="0">
                <a:latin typeface="Gill Sans"/>
                <a:cs typeface="Gill Sans"/>
              </a:rPr>
              <a:t>, KD Valentine MS</a:t>
            </a:r>
            <a:r>
              <a:rPr lang="en-US" sz="3600" baseline="30000" dirty="0">
                <a:latin typeface="Gill Sans"/>
                <a:cs typeface="Gill Sans"/>
              </a:rPr>
              <a:t>1</a:t>
            </a:r>
            <a:r>
              <a:rPr lang="en-US" sz="3600" dirty="0">
                <a:latin typeface="Gill Sans"/>
                <a:cs typeface="Gill Sans"/>
              </a:rPr>
              <a:t>, Jeffery L. Belden MD</a:t>
            </a:r>
            <a:r>
              <a:rPr lang="en-US" sz="3600" baseline="30000" dirty="0">
                <a:latin typeface="Gill Sans"/>
                <a:cs typeface="Gill Sans"/>
              </a:rPr>
              <a:t>3</a:t>
            </a:r>
            <a:r>
              <a:rPr lang="en-US" sz="3600" dirty="0">
                <a:latin typeface="Gill Sans"/>
                <a:cs typeface="Gill Sans"/>
              </a:rPr>
              <a:t>, Shannon M. Canfield MPH</a:t>
            </a:r>
            <a:r>
              <a:rPr lang="en-US" sz="3600" baseline="30000" dirty="0">
                <a:latin typeface="Gill Sans"/>
                <a:cs typeface="Gill Sans"/>
              </a:rPr>
              <a:t>3</a:t>
            </a:r>
            <a:r>
              <a:rPr lang="en-US" sz="3600" dirty="0">
                <a:latin typeface="Gill Sans"/>
                <a:cs typeface="Gill Sans"/>
              </a:rPr>
              <a:t>, </a:t>
            </a:r>
            <a:r>
              <a:rPr lang="en-US" sz="3600" dirty="0" err="1">
                <a:latin typeface="Gill Sans"/>
                <a:cs typeface="Gill Sans"/>
              </a:rPr>
              <a:t>Sonal</a:t>
            </a:r>
            <a:r>
              <a:rPr lang="en-US" sz="3600" dirty="0">
                <a:latin typeface="Gill Sans"/>
                <a:cs typeface="Gill Sans"/>
              </a:rPr>
              <a:t> J. </a:t>
            </a:r>
            <a:r>
              <a:rPr lang="en-US" sz="3600" dirty="0" err="1">
                <a:latin typeface="Gill Sans"/>
                <a:cs typeface="Gill Sans"/>
              </a:rPr>
              <a:t>Patil</a:t>
            </a:r>
            <a:r>
              <a:rPr lang="en-US" sz="3600" dirty="0">
                <a:latin typeface="Gill Sans"/>
                <a:cs typeface="Gill Sans"/>
              </a:rPr>
              <a:t> MD</a:t>
            </a:r>
            <a:r>
              <a:rPr lang="en-US" sz="3600" baseline="30000" dirty="0">
                <a:latin typeface="Gill Sans"/>
                <a:cs typeface="Gill Sans"/>
              </a:rPr>
              <a:t>3</a:t>
            </a:r>
            <a:r>
              <a:rPr lang="en-US" sz="3600" dirty="0">
                <a:latin typeface="Gill Sans"/>
                <a:cs typeface="Gill Sans"/>
              </a:rPr>
              <a:t>, </a:t>
            </a:r>
            <a:r>
              <a:rPr lang="en-US" sz="3600" dirty="0" err="1">
                <a:latin typeface="Gill Sans"/>
                <a:cs typeface="Gill Sans"/>
              </a:rPr>
              <a:t>Mihail</a:t>
            </a:r>
            <a:r>
              <a:rPr lang="en-US" sz="3600" dirty="0">
                <a:latin typeface="Gill Sans"/>
                <a:cs typeface="Gill Sans"/>
              </a:rPr>
              <a:t> </a:t>
            </a:r>
            <a:r>
              <a:rPr lang="en-US" sz="3600" dirty="0" err="1">
                <a:latin typeface="Gill Sans"/>
                <a:cs typeface="Gill Sans"/>
              </a:rPr>
              <a:t>Popescu</a:t>
            </a:r>
            <a:r>
              <a:rPr lang="en-US" sz="3600" dirty="0">
                <a:latin typeface="Gill Sans"/>
                <a:cs typeface="Gill Sans"/>
              </a:rPr>
              <a:t> PhD</a:t>
            </a:r>
            <a:r>
              <a:rPr lang="en-US" sz="3600" baseline="30000" dirty="0">
                <a:latin typeface="Gill Sans"/>
                <a:cs typeface="Gill Sans"/>
              </a:rPr>
              <a:t>4</a:t>
            </a:r>
            <a:r>
              <a:rPr lang="en-US" sz="3600" dirty="0">
                <a:latin typeface="Gill Sans"/>
                <a:cs typeface="Gill Sans"/>
              </a:rPr>
              <a:t>, </a:t>
            </a:r>
            <a:r>
              <a:rPr lang="en-US" sz="3600" dirty="0" err="1">
                <a:latin typeface="Gill Sans"/>
                <a:cs typeface="Gill Sans"/>
              </a:rPr>
              <a:t>Linsey</a:t>
            </a:r>
            <a:r>
              <a:rPr lang="en-US" sz="3600" dirty="0">
                <a:latin typeface="Gill Sans"/>
                <a:cs typeface="Gill Sans"/>
              </a:rPr>
              <a:t> M. </a:t>
            </a:r>
            <a:r>
              <a:rPr lang="en-US" sz="3600" dirty="0" err="1">
                <a:latin typeface="Gill Sans"/>
                <a:cs typeface="Gill Sans"/>
              </a:rPr>
              <a:t>Steege</a:t>
            </a:r>
            <a:r>
              <a:rPr lang="en-US" sz="3600" dirty="0">
                <a:latin typeface="Gill Sans"/>
                <a:cs typeface="Gill Sans"/>
              </a:rPr>
              <a:t> PhD</a:t>
            </a:r>
            <a:r>
              <a:rPr lang="en-US" sz="3600" baseline="30000" dirty="0">
                <a:latin typeface="Gill Sans"/>
                <a:cs typeface="Gill Sans"/>
              </a:rPr>
              <a:t>5</a:t>
            </a:r>
            <a:r>
              <a:rPr lang="en-US" sz="3600" dirty="0">
                <a:latin typeface="Gill Sans"/>
                <a:cs typeface="Gill Sans"/>
              </a:rPr>
              <a:t>, </a:t>
            </a:r>
          </a:p>
          <a:p>
            <a:pPr algn="ctr" defTabSz="5852657" eaLnBrk="1" hangingPunct="1">
              <a:defRPr/>
            </a:pPr>
            <a:r>
              <a:rPr lang="en-US" sz="3600" dirty="0" err="1">
                <a:latin typeface="Gill Sans"/>
                <a:cs typeface="Gill Sans"/>
              </a:rPr>
              <a:t>Akshay</a:t>
            </a:r>
            <a:r>
              <a:rPr lang="en-US" sz="3600" dirty="0">
                <a:latin typeface="Gill Sans"/>
                <a:cs typeface="Gill Sans"/>
              </a:rPr>
              <a:t> Jain MS</a:t>
            </a:r>
            <a:r>
              <a:rPr lang="en-US" sz="3600" baseline="30000" dirty="0">
                <a:latin typeface="Gill Sans"/>
                <a:cs typeface="Gill Sans"/>
              </a:rPr>
              <a:t>6</a:t>
            </a:r>
            <a:r>
              <a:rPr lang="en-US" sz="3600" dirty="0">
                <a:latin typeface="Gill Sans"/>
                <a:cs typeface="Gill Sans"/>
              </a:rPr>
              <a:t>, Richelle J. </a:t>
            </a:r>
            <a:r>
              <a:rPr lang="en-US" sz="3600" dirty="0" err="1">
                <a:latin typeface="Gill Sans"/>
                <a:cs typeface="Gill Sans"/>
              </a:rPr>
              <a:t>Koopman</a:t>
            </a:r>
            <a:r>
              <a:rPr lang="en-US" sz="3600" dirty="0">
                <a:latin typeface="Gill Sans"/>
                <a:cs typeface="Gill Sans"/>
              </a:rPr>
              <a:t> MD MS</a:t>
            </a:r>
            <a:r>
              <a:rPr lang="en-US" sz="3600" baseline="30000" dirty="0">
                <a:latin typeface="Gill Sans"/>
                <a:cs typeface="Gill Sans"/>
              </a:rPr>
              <a:t>3</a:t>
            </a:r>
          </a:p>
        </p:txBody>
      </p:sp>
      <p:sp>
        <p:nvSpPr>
          <p:cNvPr id="3" name="TextBox 2"/>
          <p:cNvSpPr txBox="1"/>
          <p:nvPr/>
        </p:nvSpPr>
        <p:spPr>
          <a:xfrm>
            <a:off x="2971800" y="242179"/>
            <a:ext cx="40919400" cy="2020040"/>
          </a:xfrm>
          <a:prstGeom prst="rect">
            <a:avLst/>
          </a:prstGeom>
          <a:noFill/>
        </p:spPr>
        <p:txBody>
          <a:bodyPr wrap="square" rtlCol="0">
            <a:spAutoFit/>
          </a:bodyPr>
          <a:lstStyle/>
          <a:p>
            <a:pPr algn="ctr" defTabSz="5852657" eaLnBrk="1" hangingPunct="1">
              <a:lnSpc>
                <a:spcPct val="70000"/>
              </a:lnSpc>
              <a:defRPr/>
            </a:pPr>
            <a:r>
              <a:rPr lang="en-US" sz="8800" cap="small" dirty="0">
                <a:latin typeface="Gill Sans"/>
                <a:cs typeface="Gill Sans"/>
              </a:rPr>
              <a:t>Patients’ Judgment About Hypertension Control Differs As A Function Of Data Visualization Technique</a:t>
            </a:r>
            <a:endParaRPr lang="en-US" sz="8800" dirty="0"/>
          </a:p>
        </p:txBody>
      </p:sp>
      <p:sp>
        <p:nvSpPr>
          <p:cNvPr id="4" name="TextBox 3"/>
          <p:cNvSpPr txBox="1"/>
          <p:nvPr/>
        </p:nvSpPr>
        <p:spPr>
          <a:xfrm>
            <a:off x="2627067" y="3276600"/>
            <a:ext cx="40802337" cy="923330"/>
          </a:xfrm>
          <a:prstGeom prst="rect">
            <a:avLst/>
          </a:prstGeom>
          <a:noFill/>
        </p:spPr>
        <p:txBody>
          <a:bodyPr wrap="square" rtlCol="0">
            <a:spAutoFit/>
          </a:bodyPr>
          <a:lstStyle/>
          <a:p>
            <a:r>
              <a:rPr lang="en-US" sz="2800" dirty="0">
                <a:latin typeface="Gill Sans"/>
                <a:cs typeface="Gill Sans"/>
              </a:rPr>
              <a:t>University of Missouri—Columbia Departments of </a:t>
            </a:r>
            <a:r>
              <a:rPr lang="en-US" sz="2800" baseline="30000" dirty="0">
                <a:latin typeface="Gill Sans"/>
                <a:cs typeface="Gill Sans"/>
              </a:rPr>
              <a:t>1</a:t>
            </a:r>
            <a:r>
              <a:rPr lang="en-US" sz="2800" dirty="0">
                <a:latin typeface="Gill Sans"/>
                <a:cs typeface="Gill Sans"/>
              </a:rPr>
              <a:t>Psychological Sciences, </a:t>
            </a:r>
            <a:r>
              <a:rPr lang="en-US" sz="2800" baseline="30000" dirty="0">
                <a:latin typeface="Gill Sans"/>
                <a:cs typeface="Gill Sans"/>
              </a:rPr>
              <a:t>2</a:t>
            </a:r>
            <a:r>
              <a:rPr lang="en-US" sz="2800" dirty="0">
                <a:latin typeface="Gill Sans"/>
                <a:cs typeface="Gill Sans"/>
              </a:rPr>
              <a:t>Family &amp; Community Medicine, </a:t>
            </a:r>
            <a:r>
              <a:rPr lang="en-US" sz="2800" baseline="30000" dirty="0">
                <a:latin typeface="Gill Sans"/>
                <a:cs typeface="Gill Sans"/>
              </a:rPr>
              <a:t>3</a:t>
            </a:r>
            <a:r>
              <a:rPr lang="en-US" sz="2800" dirty="0">
                <a:latin typeface="Gill Sans"/>
                <a:cs typeface="Gill Sans"/>
              </a:rPr>
              <a:t>Health Management &amp; Informatics, </a:t>
            </a:r>
            <a:r>
              <a:rPr lang="en-US" sz="2800" baseline="30000" dirty="0">
                <a:latin typeface="Gill Sans"/>
                <a:cs typeface="Gill Sans"/>
              </a:rPr>
              <a:t>4</a:t>
            </a:r>
            <a:r>
              <a:rPr lang="en-US" sz="2800" dirty="0">
                <a:latin typeface="Gill Sans"/>
                <a:cs typeface="Gill Sans"/>
              </a:rPr>
              <a:t>Electrical and Computer Engineering; </a:t>
            </a:r>
            <a:r>
              <a:rPr lang="en-US" sz="2800" baseline="30000" dirty="0">
                <a:latin typeface="Gill Sans"/>
                <a:cs typeface="Gill Sans"/>
              </a:rPr>
              <a:t>5</a:t>
            </a:r>
            <a:r>
              <a:rPr lang="en-US" sz="2800" dirty="0">
                <a:latin typeface="Gill Sans"/>
                <a:cs typeface="Gill Sans"/>
              </a:rPr>
              <a:t>University of Wisconsin-Madison, School of Nursing; </a:t>
            </a:r>
            <a:r>
              <a:rPr lang="en-US" sz="2800" baseline="30000" dirty="0">
                <a:latin typeface="Gill Sans"/>
                <a:cs typeface="Gill Sans"/>
              </a:rPr>
              <a:t>6</a:t>
            </a:r>
            <a:r>
              <a:rPr lang="en-US" sz="2800" dirty="0">
                <a:latin typeface="Gill Sans"/>
                <a:cs typeface="Gill Sans"/>
              </a:rPr>
              <a:t> </a:t>
            </a:r>
            <a:r>
              <a:rPr lang="en-US" sz="2800" dirty="0" err="1">
                <a:latin typeface="Gill Sans"/>
                <a:cs typeface="Gill Sans"/>
              </a:rPr>
              <a:t>Temmy</a:t>
            </a:r>
            <a:r>
              <a:rPr lang="en-US" sz="2800" dirty="0">
                <a:latin typeface="Gill Sans"/>
                <a:cs typeface="Gill Sans"/>
              </a:rPr>
              <a:t> </a:t>
            </a:r>
            <a:r>
              <a:rPr lang="en-US" sz="2800" dirty="0" err="1">
                <a:latin typeface="Gill Sans"/>
                <a:cs typeface="Gill Sans"/>
              </a:rPr>
              <a:t>Latner</a:t>
            </a:r>
            <a:r>
              <a:rPr lang="en-US" sz="2800" dirty="0">
                <a:latin typeface="Gill Sans"/>
                <a:cs typeface="Gill Sans"/>
              </a:rPr>
              <a:t> Center for Palliative Care</a:t>
            </a:r>
            <a:endParaRPr lang="en-US" dirty="0"/>
          </a:p>
          <a:p>
            <a:endParaRPr lang="en-US" dirty="0"/>
          </a:p>
        </p:txBody>
      </p:sp>
      <p:sp>
        <p:nvSpPr>
          <p:cNvPr id="6" name="TextBox 5"/>
          <p:cNvSpPr txBox="1"/>
          <p:nvPr/>
        </p:nvSpPr>
        <p:spPr>
          <a:xfrm>
            <a:off x="381000" y="11658600"/>
            <a:ext cx="11506200" cy="9787295"/>
          </a:xfrm>
          <a:prstGeom prst="rect">
            <a:avLst/>
          </a:prstGeom>
          <a:noFill/>
        </p:spPr>
        <p:txBody>
          <a:bodyPr wrap="square" rtlCol="0">
            <a:spAutoFit/>
          </a:bodyPr>
          <a:lstStyle/>
          <a:p>
            <a:pPr marL="571500" indent="-571500">
              <a:spcAft>
                <a:spcPts val="1800"/>
              </a:spcAft>
              <a:buFont typeface="Arial" panose="020B0604020202020204" pitchFamily="34" charset="0"/>
              <a:buChar char="•"/>
            </a:pPr>
            <a:r>
              <a:rPr lang="en-US" sz="3600" dirty="0">
                <a:latin typeface="Gill Sans Light"/>
                <a:cs typeface="Gill Sans Light"/>
              </a:rPr>
              <a:t>Participants (N=78; Internet sample of patients with hypertension) reviewed visual displays depicting blood pressure (BP) data for fictitious patients</a:t>
            </a:r>
          </a:p>
          <a:p>
            <a:pPr marL="571500" indent="-571500">
              <a:spcAft>
                <a:spcPts val="1800"/>
              </a:spcAft>
              <a:buFont typeface="Arial" panose="020B0604020202020204" pitchFamily="34" charset="0"/>
              <a:buChar char="•"/>
            </a:pPr>
            <a:r>
              <a:rPr lang="en-US" sz="3600" dirty="0">
                <a:latin typeface="Gill Sans Light"/>
                <a:cs typeface="Gill Sans Light"/>
              </a:rPr>
              <a:t>Using a within-subjects design, participants reviewed 16 data displays that varied in:  systolic BP mean (130, 145), systolic BP SD (15, 25), visualization type (Data table, Data table with statistics, Line graph, Line graph with linguistic summary)</a:t>
            </a:r>
          </a:p>
          <a:p>
            <a:pPr marL="571500" indent="-571500">
              <a:spcAft>
                <a:spcPts val="1800"/>
              </a:spcAft>
              <a:buFont typeface="Arial" panose="020B0604020202020204" pitchFamily="34" charset="0"/>
              <a:buChar char="•"/>
            </a:pPr>
            <a:r>
              <a:rPr lang="en-US" sz="3600" dirty="0">
                <a:latin typeface="Gill Sans Light"/>
                <a:cs typeface="Gill Sans Light"/>
              </a:rPr>
              <a:t>Line graphs included both the raw BP data and a smoothing function generated by a non-robust LOESS function</a:t>
            </a:r>
          </a:p>
          <a:p>
            <a:pPr marL="571500" indent="-571500">
              <a:spcAft>
                <a:spcPts val="1800"/>
              </a:spcAft>
              <a:buFont typeface="Arial" panose="020B0604020202020204" pitchFamily="34" charset="0"/>
              <a:buChar char="•"/>
            </a:pPr>
            <a:r>
              <a:rPr lang="en-US" sz="3600" dirty="0">
                <a:latin typeface="Gill Sans Light"/>
                <a:cs typeface="Gill Sans Light"/>
              </a:rPr>
              <a:t>For each data display, participants: </a:t>
            </a:r>
          </a:p>
          <a:p>
            <a:pPr marL="1085850" lvl="1" indent="-742950">
              <a:spcAft>
                <a:spcPts val="1800"/>
              </a:spcAft>
              <a:buFont typeface="+mj-lt"/>
              <a:buAutoNum type="arabicPeriod"/>
            </a:pPr>
            <a:r>
              <a:rPr lang="en-US" sz="3600" dirty="0">
                <a:latin typeface="Gill Sans Light"/>
                <a:cs typeface="Gill Sans Light"/>
              </a:rPr>
              <a:t>Rated perceived hypertension control and need for medication change (0-100)</a:t>
            </a:r>
          </a:p>
          <a:p>
            <a:pPr marL="1085850" lvl="1" indent="-742950">
              <a:spcAft>
                <a:spcPts val="1800"/>
              </a:spcAft>
              <a:buFont typeface="+mj-lt"/>
              <a:buAutoNum type="arabicPeriod"/>
            </a:pPr>
            <a:r>
              <a:rPr lang="en-US" sz="3600" dirty="0">
                <a:latin typeface="Gill Sans Light"/>
                <a:cs typeface="Gill Sans Light"/>
              </a:rPr>
              <a:t>Rated subjective risk of heart attack and stroke (1-10)</a:t>
            </a:r>
          </a:p>
          <a:p>
            <a:pPr marL="1085850" lvl="1" indent="-742950">
              <a:spcAft>
                <a:spcPts val="1800"/>
              </a:spcAft>
              <a:buFont typeface="+mj-lt"/>
              <a:buAutoNum type="arabicPeriod"/>
            </a:pPr>
            <a:r>
              <a:rPr lang="en-US" sz="3600" dirty="0">
                <a:latin typeface="Gill Sans Light"/>
                <a:cs typeface="Gill Sans Light"/>
              </a:rPr>
              <a:t>Recalled % of BP values out of target range</a:t>
            </a:r>
          </a:p>
        </p:txBody>
      </p:sp>
      <p:graphicFrame>
        <p:nvGraphicFramePr>
          <p:cNvPr id="84" name="Table 83"/>
          <p:cNvGraphicFramePr>
            <a:graphicFrameLocks noGrp="1"/>
          </p:cNvGraphicFramePr>
          <p:nvPr>
            <p:extLst>
              <p:ext uri="{D42A27DB-BD31-4B8C-83A1-F6EECF244321}">
                <p14:modId xmlns:p14="http://schemas.microsoft.com/office/powerpoint/2010/main" val="831559268"/>
              </p:ext>
            </p:extLst>
          </p:nvPr>
        </p:nvGraphicFramePr>
        <p:xfrm>
          <a:off x="12623547" y="5350378"/>
          <a:ext cx="7372922" cy="5729165"/>
        </p:xfrm>
        <a:graphic>
          <a:graphicData uri="http://schemas.openxmlformats.org/drawingml/2006/table">
            <a:tbl>
              <a:tblPr/>
              <a:tblGrid>
                <a:gridCol w="4889754">
                  <a:extLst>
                    <a:ext uri="{9D8B030D-6E8A-4147-A177-3AD203B41FA5}">
                      <a16:colId xmlns:a16="http://schemas.microsoft.com/office/drawing/2014/main" val="20000"/>
                    </a:ext>
                  </a:extLst>
                </a:gridCol>
                <a:gridCol w="2483168">
                  <a:extLst>
                    <a:ext uri="{9D8B030D-6E8A-4147-A177-3AD203B41FA5}">
                      <a16:colId xmlns:a16="http://schemas.microsoft.com/office/drawing/2014/main" val="20001"/>
                    </a:ext>
                  </a:extLst>
                </a:gridCol>
              </a:tblGrid>
              <a:tr h="682728">
                <a:tc gridSpan="2">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Gill Sans Light"/>
                          <a:ea typeface="MS PGothic" charset="-128"/>
                          <a:cs typeface="Gill Sans Light"/>
                        </a:rPr>
                        <a:t>Sample Characteristics</a:t>
                      </a: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hMerge="1">
                  <a:txBody>
                    <a:bodyPr/>
                    <a:lstStyle/>
                    <a:p>
                      <a:pPr marL="0" marR="0" lvl="0" indent="0" algn="l" defTabSz="1219200" rtl="0" eaLnBrk="1" fontAlgn="base" latinLnBrk="0" hangingPunct="1">
                        <a:lnSpc>
                          <a:spcPct val="120000"/>
                        </a:lnSpc>
                        <a:spcBef>
                          <a:spcPct val="0"/>
                        </a:spcBef>
                        <a:spcAft>
                          <a:spcPct val="0"/>
                        </a:spcAft>
                        <a:buClrTx/>
                        <a:buSzTx/>
                        <a:buFontTx/>
                        <a:buNone/>
                        <a:tabLst/>
                      </a:pPr>
                      <a:endParaRPr kumimoji="0" lang="en-US" altLang="en-US" sz="3200" b="0" i="0" u="none" strike="noStrike" cap="none" normalizeH="0" baseline="0" dirty="0">
                        <a:ln>
                          <a:noFill/>
                        </a:ln>
                        <a:solidFill>
                          <a:schemeClr val="tx1"/>
                        </a:solidFill>
                        <a:effectLst/>
                        <a:latin typeface="Times New Roman" charset="0"/>
                        <a:ea typeface="MS PGothic" charset="-128"/>
                      </a:endParaRPr>
                    </a:p>
                  </a:txBody>
                  <a:tcPr marT="45725" marB="45725"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0"/>
                  </a:ext>
                </a:extLst>
              </a:tr>
              <a:tr h="682728">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Characteristics</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Study 1</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85800">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N</a:t>
                      </a:r>
                    </a:p>
                  </a:txBody>
                  <a:tcPr marT="45725" marB="45725" horzOverflow="overflow">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78</a:t>
                      </a:r>
                    </a:p>
                  </a:txBody>
                  <a:tcPr marT="45725" marB="45725" horzOverflow="overflow">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r h="685800">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Mean Age (SD)</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57.17 (14.02)</a:t>
                      </a:r>
                    </a:p>
                  </a:txBody>
                  <a:tcPr marT="45725" marB="45725"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r h="566918">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Female, N (%)</a:t>
                      </a:r>
                    </a:p>
                  </a:txBody>
                  <a:tcPr marT="45725" marB="45725" horzOverflow="overflow">
                    <a:lnL>
                      <a:noFill/>
                    </a:lnL>
                    <a:lnR>
                      <a:noFill/>
                    </a:lnR>
                    <a:lnT>
                      <a:noFill/>
                    </a:lnT>
                    <a:lnB>
                      <a:noFill/>
                    </a:lnB>
                    <a:lnTlToBr>
                      <a:noFill/>
                    </a:lnTlToBr>
                    <a:lnBlToTr>
                      <a:noFill/>
                    </a:lnBlToTr>
                    <a:noFill/>
                  </a:tcPr>
                </a:tc>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48 (61.54%)</a:t>
                      </a:r>
                    </a:p>
                  </a:txBody>
                  <a:tcPr marT="45725" marB="45725"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4"/>
                  </a:ext>
                </a:extLst>
              </a:tr>
              <a:tr h="566918">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White, N (%)</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63 (80.77%)</a:t>
                      </a:r>
                    </a:p>
                  </a:txBody>
                  <a:tcPr marT="45725" marB="45725"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5"/>
                  </a:ext>
                </a:extLst>
              </a:tr>
              <a:tr h="566918">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36513" marR="0" lvl="0" indent="-36513"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College Degree or Higher, N (%)</a:t>
                      </a:r>
                    </a:p>
                  </a:txBody>
                  <a:tcPr marT="45725" marB="45725" horzOverflow="overflow">
                    <a:lnL>
                      <a:noFill/>
                    </a:lnL>
                    <a:lnR>
                      <a:noFill/>
                    </a:lnR>
                    <a:lnT>
                      <a:noFill/>
                    </a:lnT>
                    <a:lnB>
                      <a:noFill/>
                    </a:lnB>
                    <a:lnTlToBr>
                      <a:noFill/>
                    </a:lnTlToBr>
                    <a:lnBlToTr>
                      <a:noFill/>
                    </a:lnBlToTr>
                    <a:noFill/>
                  </a:tcPr>
                </a:tc>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27 (34.62%)</a:t>
                      </a:r>
                    </a:p>
                  </a:txBody>
                  <a:tcPr marT="45725" marB="45725"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6"/>
                  </a:ext>
                </a:extLst>
              </a:tr>
              <a:tr h="566918">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Modal Income</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$10,000-29,999</a:t>
                      </a:r>
                    </a:p>
                  </a:txBody>
                  <a:tcPr marT="45725" marB="45725"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7"/>
                  </a:ext>
                </a:extLst>
              </a:tr>
              <a:tr h="724437">
                <a:tc>
                  <a:txBody>
                    <a:bodyPr/>
                    <a:lstStyle/>
                    <a:p>
                      <a:pPr marL="36513" marR="0" lvl="0" indent="-36513"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Mean Subjective Numeracy (SD)</a:t>
                      </a: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3.99 (0.98)</a:t>
                      </a: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graphicFrame>
        <p:nvGraphicFramePr>
          <p:cNvPr id="13" name="Table 12"/>
          <p:cNvGraphicFramePr>
            <a:graphicFrameLocks noGrp="1"/>
          </p:cNvGraphicFramePr>
          <p:nvPr/>
        </p:nvGraphicFramePr>
        <p:xfrm>
          <a:off x="17882553" y="18364279"/>
          <a:ext cx="274589" cy="457200"/>
        </p:xfrm>
        <a:graphic>
          <a:graphicData uri="http://schemas.openxmlformats.org/drawingml/2006/table">
            <a:tbl>
              <a:tblPr/>
              <a:tblGrid>
                <a:gridCol w="274589">
                  <a:extLst>
                    <a:ext uri="{9D8B030D-6E8A-4147-A177-3AD203B41FA5}">
                      <a16:colId xmlns:a16="http://schemas.microsoft.com/office/drawing/2014/main" val="20000"/>
                    </a:ext>
                  </a:extLst>
                </a:gridCol>
              </a:tblGrid>
              <a:tr h="0">
                <a:tc>
                  <a:txBody>
                    <a:bodyPr/>
                    <a:lstStyle/>
                    <a:p>
                      <a:endParaRPr lang="en-US" dirty="0"/>
                    </a:p>
                  </a:txBody>
                  <a:tcPr>
                    <a:lnL>
                      <a:noFill/>
                    </a:lnL>
                    <a:lnR>
                      <a:noFill/>
                    </a:lnR>
                    <a:lnT>
                      <a:noFill/>
                    </a:lnT>
                    <a:lnB>
                      <a:noFill/>
                    </a:lnB>
                  </a:tcPr>
                </a:tc>
                <a:extLst>
                  <a:ext uri="{0D108BD9-81ED-4DB2-BD59-A6C34878D82A}">
                    <a16:rowId xmlns:a16="http://schemas.microsoft.com/office/drawing/2014/main" val="10000"/>
                  </a:ext>
                </a:extLst>
              </a:tr>
            </a:tbl>
          </a:graphicData>
        </a:graphic>
      </p:graphicFrame>
      <p:sp>
        <p:nvSpPr>
          <p:cNvPr id="92" name="Rectangle 4"/>
          <p:cNvSpPr>
            <a:spLocks noChangeArrowheads="1"/>
          </p:cNvSpPr>
          <p:nvPr/>
        </p:nvSpPr>
        <p:spPr bwMode="auto">
          <a:xfrm>
            <a:off x="11492236" y="3993646"/>
            <a:ext cx="18288000" cy="1298575"/>
          </a:xfrm>
          <a:prstGeom prst="rect">
            <a:avLst/>
          </a:prstGeom>
          <a:solidFill>
            <a:srgbClr val="FFFFFF"/>
          </a:solidFill>
          <a:ln>
            <a:solidFill>
              <a:srgbClr val="FFFFFF"/>
            </a:solidFill>
            <a:headEnd/>
            <a:tailEnd/>
          </a:ln>
        </p:spPr>
        <p:style>
          <a:lnRef idx="2">
            <a:schemeClr val="dk1"/>
          </a:lnRef>
          <a:fillRef idx="1">
            <a:schemeClr val="lt1"/>
          </a:fillRef>
          <a:effectRef idx="0">
            <a:schemeClr val="dk1"/>
          </a:effectRef>
          <a:fontRef idx="minor">
            <a:schemeClr val="dk1"/>
          </a:fontRef>
        </p:style>
        <p:txBody>
          <a:bodyPr lIns="213360" tIns="106680" rIns="213360" bIns="106680" anchor="ctr"/>
          <a:lstStyle/>
          <a:p>
            <a:pPr algn="ctr" defTabSz="5852657" eaLnBrk="1" hangingPunct="1">
              <a:defRPr/>
            </a:pPr>
            <a:r>
              <a:rPr lang="en-US" sz="6000" cap="small" dirty="0">
                <a:solidFill>
                  <a:schemeClr val="tx1"/>
                </a:solidFill>
                <a:latin typeface="Gill Sans"/>
                <a:cs typeface="Gill Sans"/>
              </a:rPr>
              <a:t>Results</a:t>
            </a:r>
          </a:p>
        </p:txBody>
      </p:sp>
      <p:sp>
        <p:nvSpPr>
          <p:cNvPr id="93" name="Rectangle 4"/>
          <p:cNvSpPr>
            <a:spLocks noChangeArrowheads="1"/>
          </p:cNvSpPr>
          <p:nvPr/>
        </p:nvSpPr>
        <p:spPr bwMode="auto">
          <a:xfrm>
            <a:off x="32404386" y="3962399"/>
            <a:ext cx="11121026" cy="1387979"/>
          </a:xfrm>
          <a:prstGeom prst="rect">
            <a:avLst/>
          </a:prstGeom>
          <a:solidFill>
            <a:srgbClr val="FFFFFF"/>
          </a:solidFill>
          <a:ln>
            <a:noFill/>
            <a:headEnd/>
            <a:tailEnd/>
          </a:ln>
        </p:spPr>
        <p:style>
          <a:lnRef idx="2">
            <a:schemeClr val="dk1"/>
          </a:lnRef>
          <a:fillRef idx="1">
            <a:schemeClr val="lt1"/>
          </a:fillRef>
          <a:effectRef idx="0">
            <a:schemeClr val="dk1"/>
          </a:effectRef>
          <a:fontRef idx="minor">
            <a:schemeClr val="dk1"/>
          </a:fontRef>
        </p:style>
        <p:txBody>
          <a:bodyPr lIns="213360" tIns="106680" rIns="213360" bIns="106680" anchor="ctr"/>
          <a:lstStyle/>
          <a:p>
            <a:pPr algn="ctr" defTabSz="5852657" eaLnBrk="1" hangingPunct="1">
              <a:defRPr/>
            </a:pPr>
            <a:r>
              <a:rPr lang="en-US" sz="6000" cap="small" dirty="0">
                <a:solidFill>
                  <a:srgbClr val="000000"/>
                </a:solidFill>
                <a:latin typeface="Gill Sans"/>
                <a:cs typeface="Gill Sans"/>
              </a:rPr>
              <a:t>Discussion</a:t>
            </a:r>
            <a:endParaRPr lang="en-US" sz="6000" cap="small" dirty="0">
              <a:solidFill>
                <a:schemeClr val="tx1"/>
              </a:solidFill>
              <a:latin typeface="Gill Sans"/>
              <a:cs typeface="Gill Sans"/>
            </a:endParaRPr>
          </a:p>
        </p:txBody>
      </p:sp>
      <p:sp>
        <p:nvSpPr>
          <p:cNvPr id="112" name="Rectangle 4"/>
          <p:cNvSpPr>
            <a:spLocks noChangeArrowheads="1"/>
          </p:cNvSpPr>
          <p:nvPr/>
        </p:nvSpPr>
        <p:spPr bwMode="auto">
          <a:xfrm>
            <a:off x="32404386" y="21177814"/>
            <a:ext cx="11103305" cy="1324503"/>
          </a:xfrm>
          <a:prstGeom prst="rect">
            <a:avLst/>
          </a:prstGeom>
          <a:solidFill>
            <a:srgbClr val="FFFFFF"/>
          </a:solidFill>
          <a:ln>
            <a:noFill/>
            <a:headEnd/>
            <a:tailEnd/>
          </a:ln>
        </p:spPr>
        <p:style>
          <a:lnRef idx="2">
            <a:schemeClr val="dk1"/>
          </a:lnRef>
          <a:fillRef idx="1">
            <a:schemeClr val="lt1"/>
          </a:fillRef>
          <a:effectRef idx="0">
            <a:schemeClr val="dk1"/>
          </a:effectRef>
          <a:fontRef idx="minor">
            <a:schemeClr val="dk1"/>
          </a:fontRef>
        </p:style>
        <p:txBody>
          <a:bodyPr lIns="213360" tIns="106680" rIns="213360" bIns="106680" anchor="ctr"/>
          <a:lstStyle/>
          <a:p>
            <a:pPr algn="ctr" defTabSz="5852657" eaLnBrk="1" hangingPunct="1">
              <a:defRPr/>
            </a:pPr>
            <a:r>
              <a:rPr lang="en-US" sz="6000" cap="small" dirty="0">
                <a:solidFill>
                  <a:srgbClr val="000000"/>
                </a:solidFill>
                <a:latin typeface="Gill Sans"/>
                <a:cs typeface="Gill Sans"/>
              </a:rPr>
              <a:t>Conclusions</a:t>
            </a:r>
            <a:endParaRPr lang="en-US" sz="6000" cap="small" dirty="0">
              <a:solidFill>
                <a:schemeClr val="tx1"/>
              </a:solidFill>
              <a:latin typeface="Gill Sans"/>
              <a:cs typeface="Gill Sans"/>
            </a:endParaRPr>
          </a:p>
        </p:txBody>
      </p:sp>
      <p:pic>
        <p:nvPicPr>
          <p:cNvPr id="27" name="Picture 26" descr="MU_StackedMU_2C_coated.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464" y="218270"/>
            <a:ext cx="2867336" cy="3210730"/>
          </a:xfrm>
          <a:prstGeom prst="rect">
            <a:avLst/>
          </a:prstGeom>
        </p:spPr>
      </p:pic>
      <p:pic>
        <p:nvPicPr>
          <p:cNvPr id="7" name="Picture 6">
            <a:extLst>
              <a:ext uri="{FF2B5EF4-FFF2-40B4-BE49-F238E27FC236}">
                <a16:creationId xmlns:a16="http://schemas.microsoft.com/office/drawing/2014/main" id="{F5E6BC22-3153-1440-B3C1-987A1F5CFBB5}"/>
              </a:ext>
            </a:extLst>
          </p:cNvPr>
          <p:cNvPicPr>
            <a:picLocks noChangeAspect="1"/>
          </p:cNvPicPr>
          <p:nvPr/>
        </p:nvPicPr>
        <p:blipFill>
          <a:blip r:embed="rId3"/>
          <a:stretch>
            <a:fillRect/>
          </a:stretch>
        </p:blipFill>
        <p:spPr>
          <a:xfrm>
            <a:off x="660198" y="21521827"/>
            <a:ext cx="10861947" cy="7129373"/>
          </a:xfrm>
          <a:prstGeom prst="rect">
            <a:avLst/>
          </a:prstGeom>
        </p:spPr>
      </p:pic>
      <p:pic>
        <p:nvPicPr>
          <p:cNvPr id="8" name="Picture 7">
            <a:extLst>
              <a:ext uri="{FF2B5EF4-FFF2-40B4-BE49-F238E27FC236}">
                <a16:creationId xmlns:a16="http://schemas.microsoft.com/office/drawing/2014/main" id="{52F17A40-58E7-A14E-B8DA-DFB68AA02FC5}"/>
              </a:ext>
            </a:extLst>
          </p:cNvPr>
          <p:cNvPicPr>
            <a:picLocks noChangeAspect="1"/>
          </p:cNvPicPr>
          <p:nvPr/>
        </p:nvPicPr>
        <p:blipFill>
          <a:blip r:embed="rId4"/>
          <a:stretch>
            <a:fillRect/>
          </a:stretch>
        </p:blipFill>
        <p:spPr>
          <a:xfrm>
            <a:off x="580512" y="29642253"/>
            <a:ext cx="10941634" cy="1447347"/>
          </a:xfrm>
          <a:prstGeom prst="rect">
            <a:avLst/>
          </a:prstGeom>
        </p:spPr>
      </p:pic>
      <p:sp>
        <p:nvSpPr>
          <p:cNvPr id="14" name="TextBox 13">
            <a:extLst>
              <a:ext uri="{FF2B5EF4-FFF2-40B4-BE49-F238E27FC236}">
                <a16:creationId xmlns:a16="http://schemas.microsoft.com/office/drawing/2014/main" id="{06FC147C-4021-C649-A9E0-CBCB09509306}"/>
              </a:ext>
            </a:extLst>
          </p:cNvPr>
          <p:cNvSpPr txBox="1"/>
          <p:nvPr/>
        </p:nvSpPr>
        <p:spPr>
          <a:xfrm>
            <a:off x="558673" y="28813780"/>
            <a:ext cx="6295762" cy="523220"/>
          </a:xfrm>
          <a:prstGeom prst="rect">
            <a:avLst/>
          </a:prstGeom>
          <a:noFill/>
        </p:spPr>
        <p:txBody>
          <a:bodyPr wrap="none" rtlCol="0">
            <a:spAutoFit/>
          </a:bodyPr>
          <a:lstStyle/>
          <a:p>
            <a:r>
              <a:rPr lang="en-US" sz="2800" dirty="0">
                <a:latin typeface="Gill Sans Light"/>
                <a:cs typeface="Gill Sans Light"/>
              </a:rPr>
              <a:t>Figure 1. Line graph with linguistic summary</a:t>
            </a:r>
            <a:endParaRPr lang="en-US" dirty="0"/>
          </a:p>
        </p:txBody>
      </p:sp>
      <p:sp>
        <p:nvSpPr>
          <p:cNvPr id="34" name="TextBox 33">
            <a:extLst>
              <a:ext uri="{FF2B5EF4-FFF2-40B4-BE49-F238E27FC236}">
                <a16:creationId xmlns:a16="http://schemas.microsoft.com/office/drawing/2014/main" id="{70B3DFC6-2FCB-3D48-9624-AD4D71FEE247}"/>
              </a:ext>
            </a:extLst>
          </p:cNvPr>
          <p:cNvSpPr txBox="1"/>
          <p:nvPr/>
        </p:nvSpPr>
        <p:spPr>
          <a:xfrm>
            <a:off x="660198" y="31328380"/>
            <a:ext cx="6262164" cy="523220"/>
          </a:xfrm>
          <a:prstGeom prst="rect">
            <a:avLst/>
          </a:prstGeom>
          <a:noFill/>
        </p:spPr>
        <p:txBody>
          <a:bodyPr wrap="none" rtlCol="0">
            <a:spAutoFit/>
          </a:bodyPr>
          <a:lstStyle/>
          <a:p>
            <a:r>
              <a:rPr lang="en-US" sz="2800" dirty="0">
                <a:latin typeface="Gill Sans Light"/>
                <a:cs typeface="Gill Sans Light"/>
              </a:rPr>
              <a:t>Figure 2. Data table with summary statistics</a:t>
            </a:r>
            <a:endParaRPr lang="en-US" dirty="0"/>
          </a:p>
        </p:txBody>
      </p:sp>
      <p:graphicFrame>
        <p:nvGraphicFramePr>
          <p:cNvPr id="38" name="Table 37">
            <a:extLst>
              <a:ext uri="{FF2B5EF4-FFF2-40B4-BE49-F238E27FC236}">
                <a16:creationId xmlns:a16="http://schemas.microsoft.com/office/drawing/2014/main" id="{49737FFB-9C4B-5D40-BE99-4CE29B70CA65}"/>
              </a:ext>
            </a:extLst>
          </p:cNvPr>
          <p:cNvGraphicFramePr>
            <a:graphicFrameLocks noGrp="1"/>
          </p:cNvGraphicFramePr>
          <p:nvPr>
            <p:extLst>
              <p:ext uri="{D42A27DB-BD31-4B8C-83A1-F6EECF244321}">
                <p14:modId xmlns:p14="http://schemas.microsoft.com/office/powerpoint/2010/main" val="2177042663"/>
              </p:ext>
            </p:extLst>
          </p:nvPr>
        </p:nvGraphicFramePr>
        <p:xfrm>
          <a:off x="20956679" y="5396982"/>
          <a:ext cx="10620122" cy="4655864"/>
        </p:xfrm>
        <a:graphic>
          <a:graphicData uri="http://schemas.openxmlformats.org/drawingml/2006/table">
            <a:tbl>
              <a:tblPr bandRow="1"/>
              <a:tblGrid>
                <a:gridCol w="2084070">
                  <a:extLst>
                    <a:ext uri="{9D8B030D-6E8A-4147-A177-3AD203B41FA5}">
                      <a16:colId xmlns:a16="http://schemas.microsoft.com/office/drawing/2014/main" val="20000"/>
                    </a:ext>
                  </a:extLst>
                </a:gridCol>
                <a:gridCol w="1818005">
                  <a:extLst>
                    <a:ext uri="{9D8B030D-6E8A-4147-A177-3AD203B41FA5}">
                      <a16:colId xmlns:a16="http://schemas.microsoft.com/office/drawing/2014/main" val="20001"/>
                    </a:ext>
                  </a:extLst>
                </a:gridCol>
                <a:gridCol w="2373821">
                  <a:extLst>
                    <a:ext uri="{9D8B030D-6E8A-4147-A177-3AD203B41FA5}">
                      <a16:colId xmlns:a16="http://schemas.microsoft.com/office/drawing/2014/main" val="758369834"/>
                    </a:ext>
                  </a:extLst>
                </a:gridCol>
                <a:gridCol w="1849057">
                  <a:extLst>
                    <a:ext uri="{9D8B030D-6E8A-4147-A177-3AD203B41FA5}">
                      <a16:colId xmlns:a16="http://schemas.microsoft.com/office/drawing/2014/main" val="3038897968"/>
                    </a:ext>
                  </a:extLst>
                </a:gridCol>
                <a:gridCol w="2495169">
                  <a:extLst>
                    <a:ext uri="{9D8B030D-6E8A-4147-A177-3AD203B41FA5}">
                      <a16:colId xmlns:a16="http://schemas.microsoft.com/office/drawing/2014/main" val="2567105777"/>
                    </a:ext>
                  </a:extLst>
                </a:gridCol>
              </a:tblGrid>
              <a:tr h="716274">
                <a:tc gridSpan="5">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Gill Sans Light"/>
                          <a:ea typeface="MS PGothic" charset="-128"/>
                          <a:cs typeface="Gill Sans Light"/>
                        </a:rPr>
                        <a:t>Preferences for Data Visualization Format</a:t>
                      </a:r>
                      <a:r>
                        <a:rPr kumimoji="0" lang="en-US" altLang="en-US" sz="2800" b="0" i="0" u="none" strike="noStrike" cap="none" normalizeH="0" baseline="0" dirty="0">
                          <a:ln>
                            <a:noFill/>
                          </a:ln>
                          <a:solidFill>
                            <a:schemeClr val="tx1"/>
                          </a:solidFill>
                          <a:effectLst/>
                          <a:latin typeface="Gill Sans Light"/>
                          <a:ea typeface="MS PGothic" charset="-128"/>
                          <a:cs typeface="Gill Sans Light"/>
                        </a:rPr>
                        <a:t>, N (%)</a:t>
                      </a: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hMerge="1">
                  <a:txBody>
                    <a:bodyPr/>
                    <a:lstStyle/>
                    <a:p>
                      <a:pPr marL="0" marR="0" lvl="0" indent="0" algn="l" defTabSz="1219200" rtl="0" eaLnBrk="1" fontAlgn="base" latinLnBrk="0" hangingPunct="1">
                        <a:lnSpc>
                          <a:spcPct val="120000"/>
                        </a:lnSpc>
                        <a:spcBef>
                          <a:spcPct val="0"/>
                        </a:spcBef>
                        <a:spcAft>
                          <a:spcPct val="0"/>
                        </a:spcAft>
                        <a:buClrTx/>
                        <a:buSzTx/>
                        <a:buFontTx/>
                        <a:buNone/>
                        <a:tabLst/>
                      </a:pPr>
                      <a:endParaRPr kumimoji="0" lang="en-US" altLang="en-US" sz="3200" b="0" i="0" u="none" strike="noStrike" cap="none" normalizeH="0" baseline="0" dirty="0">
                        <a:ln>
                          <a:noFill/>
                        </a:ln>
                        <a:solidFill>
                          <a:schemeClr val="tx1"/>
                        </a:solidFill>
                        <a:effectLst/>
                        <a:latin typeface="Times New Roman" charset="0"/>
                        <a:ea typeface="MS PGothic" charset="-128"/>
                      </a:endParaRPr>
                    </a:p>
                  </a:txBody>
                  <a:tcPr marT="45725" marB="45725"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hMerge="1">
                  <a:txBody>
                    <a:bodyPr/>
                    <a:lstStyle/>
                    <a:p>
                      <a:pPr marL="0" marR="0" lvl="0" indent="0" algn="l" defTabSz="1219200" rtl="0" eaLnBrk="1" fontAlgn="base" latinLnBrk="0" hangingPunct="1">
                        <a:lnSpc>
                          <a:spcPct val="12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ill Sans Light"/>
                        <a:ea typeface="MS PGothic" charset="-128"/>
                        <a:cs typeface="Gill Sans Light"/>
                      </a:endParaRP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hMerge="1">
                  <a:txBody>
                    <a:bodyPr/>
                    <a:lstStyle/>
                    <a:p>
                      <a:pPr marL="0" marR="0" lvl="0" indent="0" algn="l" defTabSz="1219200" rtl="0" eaLnBrk="1" fontAlgn="base" latinLnBrk="0" hangingPunct="1">
                        <a:lnSpc>
                          <a:spcPct val="12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ill Sans Light"/>
                        <a:ea typeface="MS PGothic" charset="-128"/>
                        <a:cs typeface="Gill Sans Light"/>
                      </a:endParaRP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hMerge="1">
                  <a:txBody>
                    <a:bodyPr/>
                    <a:lstStyle/>
                    <a:p>
                      <a:pPr marL="0" marR="0" lvl="0" indent="0" algn="l" defTabSz="1219200" rtl="0" eaLnBrk="1" fontAlgn="base" latinLnBrk="0" hangingPunct="1">
                        <a:lnSpc>
                          <a:spcPct val="12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ill Sans Light"/>
                        <a:ea typeface="MS PGothic" charset="-128"/>
                        <a:cs typeface="Gill Sans Light"/>
                      </a:endParaRP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16274">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Item</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Data Table</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Data Table Plus</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Line Graph</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Line Graph Plus</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19497">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Useful</a:t>
                      </a:r>
                    </a:p>
                  </a:txBody>
                  <a:tcPr marT="45725" marB="45725" horzOverflow="overflow">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9 (11.7%)</a:t>
                      </a:r>
                    </a:p>
                  </a:txBody>
                  <a:tcPr marT="45725" marB="45725" horzOverflow="overflow">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Gill Sans Light"/>
                          <a:ea typeface="MS PGothic" charset="-128"/>
                          <a:cs typeface="Gill Sans Light"/>
                        </a:rPr>
                        <a:t>37 (47.4%)</a:t>
                      </a:r>
                    </a:p>
                  </a:txBody>
                  <a:tcPr marT="45725" marB="45725" horzOverflow="overflow">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9 (11.7%)</a:t>
                      </a:r>
                    </a:p>
                  </a:txBody>
                  <a:tcPr marT="45725" marB="45725" horzOverflow="overflow">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22 (28.6%)</a:t>
                      </a:r>
                    </a:p>
                  </a:txBody>
                  <a:tcPr marT="45725" marB="45725" horzOverflow="overflow">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r h="719497">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Helpful</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10 (13.0%)</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1" i="0" u="none" strike="noStrike" cap="none" normalizeH="0" baseline="0" dirty="0">
                          <a:ln>
                            <a:noFill/>
                          </a:ln>
                          <a:solidFill>
                            <a:schemeClr val="tx1"/>
                          </a:solidFill>
                          <a:effectLst/>
                          <a:latin typeface="Gill Sans Light"/>
                          <a:ea typeface="MS PGothic" charset="-128"/>
                          <a:cs typeface="Gill Sans Light"/>
                        </a:rPr>
                        <a:t>32 (41.6%)</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10 (13.0%)</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25 (32.5%)</a:t>
                      </a:r>
                    </a:p>
                  </a:txBody>
                  <a:tcPr marT="45725" marB="45725"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r h="594774">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Trustworthy</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10 (13.0%)</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1" i="0" u="none" strike="noStrike" cap="none" normalizeH="0" baseline="0" dirty="0">
                          <a:ln>
                            <a:noFill/>
                          </a:ln>
                          <a:solidFill>
                            <a:schemeClr val="tx1"/>
                          </a:solidFill>
                          <a:effectLst/>
                          <a:latin typeface="Gill Sans Light"/>
                          <a:ea typeface="MS PGothic" charset="-128"/>
                          <a:cs typeface="Gill Sans Light"/>
                        </a:rPr>
                        <a:t>32 (41.6%)</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10 (13.0%)</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25 (32.5%)</a:t>
                      </a:r>
                    </a:p>
                  </a:txBody>
                  <a:tcPr marT="45725" marB="45725"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4"/>
                  </a:ext>
                </a:extLst>
              </a:tr>
              <a:tr h="594774">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Likely to Use</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11 (14.3%)</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1" i="0" u="none" strike="noStrike" cap="none" normalizeH="0" baseline="0" dirty="0">
                          <a:ln>
                            <a:noFill/>
                          </a:ln>
                          <a:solidFill>
                            <a:schemeClr val="tx1"/>
                          </a:solidFill>
                          <a:effectLst/>
                          <a:latin typeface="Gill Sans Light"/>
                          <a:ea typeface="MS PGothic" charset="-128"/>
                          <a:cs typeface="Gill Sans Light"/>
                        </a:rPr>
                        <a:t>29 (37.7%)</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8 (10.4%)</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1" i="0" u="none" strike="noStrike" cap="none" normalizeH="0" baseline="0" dirty="0">
                          <a:ln>
                            <a:noFill/>
                          </a:ln>
                          <a:solidFill>
                            <a:schemeClr val="tx1"/>
                          </a:solidFill>
                          <a:effectLst/>
                          <a:latin typeface="Gill Sans Light"/>
                          <a:ea typeface="MS PGothic" charset="-128"/>
                          <a:cs typeface="Gill Sans Light"/>
                        </a:rPr>
                        <a:t>29 (37.7%)</a:t>
                      </a:r>
                    </a:p>
                  </a:txBody>
                  <a:tcPr marT="45725" marB="45725"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5"/>
                  </a:ext>
                </a:extLst>
              </a:tr>
              <a:tr h="594774">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36513" marR="0" lvl="0" indent="-36513"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Preferred</a:t>
                      </a:r>
                    </a:p>
                  </a:txBody>
                  <a:tcPr marT="45725" marB="45725" horzOverflow="overflow">
                    <a:lnL>
                      <a:noFill/>
                    </a:lnL>
                    <a:lnR>
                      <a:noFill/>
                    </a:lnR>
                    <a:lnT>
                      <a:noFill/>
                    </a:lnT>
                    <a:lnB>
                      <a:noFill/>
                    </a:lnB>
                    <a:lnTlToBr>
                      <a:noFill/>
                    </a:lnTlToBr>
                    <a:lnBlToTr>
                      <a:noFill/>
                    </a:lnBlToTr>
                    <a:noFill/>
                  </a:tcPr>
                </a:tc>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10 (12.8%)</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29 (37.2%)</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8 (10.3%)</a:t>
                      </a:r>
                    </a:p>
                  </a:txBody>
                  <a:tcPr marT="45725" marB="45725" horzOverflow="overflow">
                    <a:lnL>
                      <a:noFill/>
                    </a:lnL>
                    <a:lnR>
                      <a:noFill/>
                    </a:lnR>
                    <a:lnT>
                      <a:noFill/>
                    </a:lnT>
                    <a:lnB>
                      <a:noFill/>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Gill Sans Light"/>
                          <a:ea typeface="MS PGothic" charset="-128"/>
                          <a:cs typeface="Gill Sans Light"/>
                        </a:rPr>
                        <a:t>31 (39.7%)</a:t>
                      </a:r>
                    </a:p>
                  </a:txBody>
                  <a:tcPr marT="45725" marB="45725"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6"/>
                  </a:ext>
                </a:extLst>
              </a:tr>
            </a:tbl>
          </a:graphicData>
        </a:graphic>
      </p:graphicFrame>
      <p:graphicFrame>
        <p:nvGraphicFramePr>
          <p:cNvPr id="39" name="Table 38">
            <a:extLst>
              <a:ext uri="{FF2B5EF4-FFF2-40B4-BE49-F238E27FC236}">
                <a16:creationId xmlns:a16="http://schemas.microsoft.com/office/drawing/2014/main" id="{CBF282A9-62A9-3E41-A642-198EA99F729B}"/>
              </a:ext>
            </a:extLst>
          </p:cNvPr>
          <p:cNvGraphicFramePr>
            <a:graphicFrameLocks noGrp="1"/>
          </p:cNvGraphicFramePr>
          <p:nvPr>
            <p:extLst>
              <p:ext uri="{D42A27DB-BD31-4B8C-83A1-F6EECF244321}">
                <p14:modId xmlns:p14="http://schemas.microsoft.com/office/powerpoint/2010/main" val="1468785903"/>
              </p:ext>
            </p:extLst>
          </p:nvPr>
        </p:nvGraphicFramePr>
        <p:xfrm>
          <a:off x="14143847" y="24158275"/>
          <a:ext cx="15832106" cy="6696218"/>
        </p:xfrm>
        <a:graphic>
          <a:graphicData uri="http://schemas.openxmlformats.org/drawingml/2006/table">
            <a:tbl>
              <a:tblPr bandRow="1"/>
              <a:tblGrid>
                <a:gridCol w="3386328">
                  <a:extLst>
                    <a:ext uri="{9D8B030D-6E8A-4147-A177-3AD203B41FA5}">
                      <a16:colId xmlns:a16="http://schemas.microsoft.com/office/drawing/2014/main" val="20000"/>
                    </a:ext>
                  </a:extLst>
                </a:gridCol>
                <a:gridCol w="2029460">
                  <a:extLst>
                    <a:ext uri="{9D8B030D-6E8A-4147-A177-3AD203B41FA5}">
                      <a16:colId xmlns:a16="http://schemas.microsoft.com/office/drawing/2014/main" val="20001"/>
                    </a:ext>
                  </a:extLst>
                </a:gridCol>
                <a:gridCol w="2373821">
                  <a:extLst>
                    <a:ext uri="{9D8B030D-6E8A-4147-A177-3AD203B41FA5}">
                      <a16:colId xmlns:a16="http://schemas.microsoft.com/office/drawing/2014/main" val="758369834"/>
                    </a:ext>
                  </a:extLst>
                </a:gridCol>
                <a:gridCol w="2029460">
                  <a:extLst>
                    <a:ext uri="{9D8B030D-6E8A-4147-A177-3AD203B41FA5}">
                      <a16:colId xmlns:a16="http://schemas.microsoft.com/office/drawing/2014/main" val="3038897968"/>
                    </a:ext>
                  </a:extLst>
                </a:gridCol>
                <a:gridCol w="2495169">
                  <a:extLst>
                    <a:ext uri="{9D8B030D-6E8A-4147-A177-3AD203B41FA5}">
                      <a16:colId xmlns:a16="http://schemas.microsoft.com/office/drawing/2014/main" val="2567105777"/>
                    </a:ext>
                  </a:extLst>
                </a:gridCol>
                <a:gridCol w="1758934">
                  <a:extLst>
                    <a:ext uri="{9D8B030D-6E8A-4147-A177-3AD203B41FA5}">
                      <a16:colId xmlns:a16="http://schemas.microsoft.com/office/drawing/2014/main" val="1514992479"/>
                    </a:ext>
                  </a:extLst>
                </a:gridCol>
                <a:gridCol w="1758934">
                  <a:extLst>
                    <a:ext uri="{9D8B030D-6E8A-4147-A177-3AD203B41FA5}">
                      <a16:colId xmlns:a16="http://schemas.microsoft.com/office/drawing/2014/main" val="2278888227"/>
                    </a:ext>
                  </a:extLst>
                </a:gridCol>
              </a:tblGrid>
              <a:tr h="716274">
                <a:tc gridSpan="5">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Gill Sans Light"/>
                          <a:ea typeface="MS PGothic" charset="-128"/>
                          <a:cs typeface="Gill Sans Light"/>
                        </a:rPr>
                        <a:t>Effect of Data Visualization on Study Outcomes</a:t>
                      </a:r>
                      <a:r>
                        <a:rPr kumimoji="0" lang="en-US" altLang="en-US" sz="2800" b="0" i="0" u="none" strike="noStrike" cap="none" normalizeH="0" baseline="0" dirty="0">
                          <a:ln>
                            <a:noFill/>
                          </a:ln>
                          <a:solidFill>
                            <a:schemeClr val="tx1"/>
                          </a:solidFill>
                          <a:effectLst/>
                          <a:latin typeface="Gill Sans Light"/>
                          <a:ea typeface="MS PGothic" charset="-128"/>
                          <a:cs typeface="Gill Sans Light"/>
                        </a:rPr>
                        <a:t>, M (SE)</a:t>
                      </a:r>
                    </a:p>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Subscripts denote groups that differ significantly</a:t>
                      </a: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hMerge="1">
                  <a:txBody>
                    <a:bodyPr/>
                    <a:lstStyle/>
                    <a:p>
                      <a:pPr marL="0" marR="0" lvl="0" indent="0" algn="l" defTabSz="1219200" rtl="0" eaLnBrk="1" fontAlgn="base" latinLnBrk="0" hangingPunct="1">
                        <a:lnSpc>
                          <a:spcPct val="120000"/>
                        </a:lnSpc>
                        <a:spcBef>
                          <a:spcPct val="0"/>
                        </a:spcBef>
                        <a:spcAft>
                          <a:spcPct val="0"/>
                        </a:spcAft>
                        <a:buClrTx/>
                        <a:buSzTx/>
                        <a:buFontTx/>
                        <a:buNone/>
                        <a:tabLst/>
                      </a:pPr>
                      <a:endParaRPr kumimoji="0" lang="en-US" altLang="en-US" sz="3200" b="0" i="0" u="none" strike="noStrike" cap="none" normalizeH="0" baseline="0" dirty="0">
                        <a:ln>
                          <a:noFill/>
                        </a:ln>
                        <a:solidFill>
                          <a:schemeClr val="tx1"/>
                        </a:solidFill>
                        <a:effectLst/>
                        <a:latin typeface="Times New Roman" charset="0"/>
                        <a:ea typeface="MS PGothic" charset="-128"/>
                      </a:endParaRPr>
                    </a:p>
                  </a:txBody>
                  <a:tcPr marT="45725" marB="45725" horzOverflow="overflow">
                    <a:lnL>
                      <a:noFill/>
                    </a:lnL>
                    <a:lnR>
                      <a:noFill/>
                    </a:lnR>
                    <a:lnT w="12700" cap="flat" cmpd="sng" algn="ctr">
                      <a:solidFill>
                        <a:srgbClr val="000000"/>
                      </a:solidFill>
                      <a:prstDash val="solid"/>
                      <a:round/>
                      <a:headEnd type="none" w="med" len="med"/>
                      <a:tailEnd type="none" w="med" len="med"/>
                    </a:lnT>
                    <a:lnB>
                      <a:noFill/>
                    </a:lnB>
                    <a:lnTlToBr>
                      <a:noFill/>
                    </a:lnTlToBr>
                    <a:lnBlToTr>
                      <a:noFill/>
                    </a:lnBlToTr>
                    <a:noFill/>
                  </a:tcPr>
                </a:tc>
                <a:tc hMerge="1">
                  <a:txBody>
                    <a:bodyPr/>
                    <a:lstStyle/>
                    <a:p>
                      <a:pPr marL="0" marR="0" lvl="0" indent="0" algn="l" defTabSz="1219200" rtl="0" eaLnBrk="1" fontAlgn="base" latinLnBrk="0" hangingPunct="1">
                        <a:lnSpc>
                          <a:spcPct val="12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ill Sans Light"/>
                        <a:ea typeface="MS PGothic" charset="-128"/>
                        <a:cs typeface="Gill Sans Light"/>
                      </a:endParaRP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hMerge="1">
                  <a:txBody>
                    <a:bodyPr/>
                    <a:lstStyle/>
                    <a:p>
                      <a:pPr marL="0" marR="0" lvl="0" indent="0" algn="l" defTabSz="1219200" rtl="0" eaLnBrk="1" fontAlgn="base" latinLnBrk="0" hangingPunct="1">
                        <a:lnSpc>
                          <a:spcPct val="12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ill Sans Light"/>
                        <a:ea typeface="MS PGothic" charset="-128"/>
                        <a:cs typeface="Gill Sans Light"/>
                      </a:endParaRP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hMerge="1">
                  <a:txBody>
                    <a:bodyPr/>
                    <a:lstStyle/>
                    <a:p>
                      <a:pPr marL="0" marR="0" lvl="0" indent="0" algn="l" defTabSz="1219200" rtl="0" eaLnBrk="1" fontAlgn="base" latinLnBrk="0" hangingPunct="1">
                        <a:lnSpc>
                          <a:spcPct val="12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ill Sans Light"/>
                        <a:ea typeface="MS PGothic" charset="-128"/>
                        <a:cs typeface="Gill Sans Light"/>
                      </a:endParaRP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ill Sans Light"/>
                        <a:ea typeface="MS PGothic" charset="-128"/>
                        <a:cs typeface="Gill Sans Light"/>
                      </a:endParaRP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ill Sans Light"/>
                        <a:ea typeface="MS PGothic" charset="-128"/>
                        <a:cs typeface="Gill Sans Light"/>
                      </a:endParaRPr>
                    </a:p>
                  </a:txBody>
                  <a:tcPr marT="45725" marB="45725" horzOverflow="overflow">
                    <a:lnL>
                      <a:noFill/>
                    </a:lnL>
                    <a:lnR>
                      <a:noFill/>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16274">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Item</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Data Table</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Data Table Plus</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Line Graph</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Line Graph Plus</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1" u="none" strike="noStrike" cap="none" normalizeH="0" baseline="0" dirty="0">
                          <a:ln>
                            <a:noFill/>
                          </a:ln>
                          <a:solidFill>
                            <a:schemeClr val="tx1"/>
                          </a:solidFill>
                          <a:effectLst/>
                          <a:latin typeface="Gill Sans Light"/>
                          <a:ea typeface="MS PGothic" charset="-128"/>
                          <a:cs typeface="Gill Sans Light"/>
                        </a:rPr>
                        <a:t>F  </a:t>
                      </a:r>
                      <a:r>
                        <a:rPr kumimoji="0" lang="en-US" altLang="en-US" sz="2800" b="0" i="0" u="none" strike="noStrike" cap="none" normalizeH="0" baseline="0" dirty="0">
                          <a:ln>
                            <a:noFill/>
                          </a:ln>
                          <a:solidFill>
                            <a:schemeClr val="tx1"/>
                          </a:solidFill>
                          <a:effectLst/>
                          <a:latin typeface="Gill Sans Light"/>
                          <a:ea typeface="MS PGothic" charset="-128"/>
                          <a:cs typeface="Gill Sans Light"/>
                        </a:rPr>
                        <a:t>Statistic</a:t>
                      </a: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tc>
                  <a:txBody>
                    <a:body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1" u="none" strike="noStrike" cap="none" normalizeH="0" baseline="0" dirty="0">
                          <a:ln>
                            <a:noFill/>
                          </a:ln>
                          <a:solidFill>
                            <a:schemeClr val="tx1"/>
                          </a:solidFill>
                          <a:effectLst/>
                          <a:latin typeface="Gill Sans Light"/>
                          <a:ea typeface="MS PGothic" charset="-128"/>
                          <a:cs typeface="Gill Sans Light"/>
                        </a:rPr>
                        <a:t>P</a:t>
                      </a:r>
                      <a:r>
                        <a:rPr kumimoji="0" lang="en-US" altLang="en-US" sz="2800" b="0" i="0" u="none" strike="noStrike" cap="none" normalizeH="0" baseline="0" dirty="0">
                          <a:ln>
                            <a:noFill/>
                          </a:ln>
                          <a:solidFill>
                            <a:schemeClr val="tx1"/>
                          </a:solidFill>
                          <a:effectLst/>
                          <a:latin typeface="Gill Sans Light"/>
                          <a:ea typeface="MS PGothic" charset="-128"/>
                          <a:cs typeface="Gill Sans Light"/>
                        </a:rPr>
                        <a:t>-value</a:t>
                      </a:r>
                      <a:endParaRPr kumimoji="0" lang="en-US" altLang="en-US" sz="2800" b="0" i="1" u="none" strike="noStrike" cap="none" normalizeH="0" baseline="0" dirty="0">
                        <a:ln>
                          <a:noFill/>
                        </a:ln>
                        <a:solidFill>
                          <a:schemeClr val="tx1"/>
                        </a:solidFill>
                        <a:effectLst/>
                        <a:latin typeface="Gill Sans Light"/>
                        <a:ea typeface="MS PGothic" charset="-128"/>
                        <a:cs typeface="Gill Sans Light"/>
                      </a:endParaRPr>
                    </a:p>
                  </a:txBody>
                  <a:tcPr marT="45725" marB="45725" horzOverflow="overflow">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19497">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Hypertension control</a:t>
                      </a:r>
                    </a:p>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(0-100 scale)</a:t>
                      </a:r>
                    </a:p>
                  </a:txBody>
                  <a:tcPr marT="45725" marB="45725" horzOverflow="overflow">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48.55 (2.49)</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1</a:t>
                      </a:r>
                    </a:p>
                  </a:txBody>
                  <a:tcPr marL="68580" marR="68580" marT="0" marB="0">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54.66 (2.70)</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1</a:t>
                      </a:r>
                    </a:p>
                  </a:txBody>
                  <a:tcPr marL="68580" marR="68580" marT="0" marB="0">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41.19 (2.53)</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2</a:t>
                      </a:r>
                    </a:p>
                  </a:txBody>
                  <a:tcPr marL="68580" marR="68580" marT="0" marB="0">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43.39 (2.40)</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2</a:t>
                      </a:r>
                    </a:p>
                  </a:txBody>
                  <a:tcPr marL="68580" marR="68580" marT="0" marB="0">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a:ln>
                            <a:noFill/>
                          </a:ln>
                          <a:solidFill>
                            <a:schemeClr val="tx1"/>
                          </a:solidFill>
                          <a:effectLst/>
                          <a:latin typeface="Gill Sans Light"/>
                          <a:ea typeface="MS PGothic" charset="-128"/>
                          <a:cs typeface="Gill Sans Light"/>
                        </a:rPr>
                        <a:t>14.08</a:t>
                      </a:r>
                    </a:p>
                  </a:txBody>
                  <a:tcPr marL="68580" marR="68580" marT="0" marB="0">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&lt;.001</a:t>
                      </a:r>
                    </a:p>
                  </a:txBody>
                  <a:tcPr marL="68580" marR="68580" marT="0" marB="0">
                    <a:lnL>
                      <a:noFill/>
                    </a:lnL>
                    <a:lnR>
                      <a:noFill/>
                    </a:lnR>
                    <a:lnT w="12700" cap="flat" cmpd="sng" algn="ctr">
                      <a:solidFill>
                        <a:scrgbClr r="0" g="0" b="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r h="719497">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Medication change</a:t>
                      </a:r>
                    </a:p>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(0-100 scale)</a:t>
                      </a:r>
                    </a:p>
                  </a:txBody>
                  <a:tcPr marT="45725" marB="45725" horzOverflow="overflow">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57.14 (2.43)</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1</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49.50 (2.92)</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1</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61.58 (2.54)</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2</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61.37 (2.35)</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2</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10.07</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&lt;.001</a:t>
                      </a:r>
                    </a:p>
                  </a:txBody>
                  <a:tcPr marL="68580" marR="68580" marT="0" marB="0">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r h="594774">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Heart attack risk</a:t>
                      </a:r>
                    </a:p>
                    <a:p>
                      <a:pPr marL="0" marR="0" lvl="0" indent="0"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(1-10 scale)</a:t>
                      </a:r>
                    </a:p>
                  </a:txBody>
                  <a:tcPr marT="45725" marB="45725" horzOverflow="overflow">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5.55 (0.21)</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1</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5.04 (0.23)</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1</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6.05 (0.21)</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2</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5.83 (0.20)</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2</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11.86 </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&lt;.001</a:t>
                      </a:r>
                    </a:p>
                  </a:txBody>
                  <a:tcPr marL="68580" marR="68580" marT="0" marB="0">
                    <a:lnL>
                      <a:noFill/>
                    </a:lnL>
                    <a:lnR>
                      <a:noFill/>
                    </a:lnR>
                    <a:lnT>
                      <a:noFill/>
                    </a:lnT>
                    <a:lnB>
                      <a:noFill/>
                    </a:lnB>
                    <a:lnTlToBr>
                      <a:noFill/>
                    </a:lnTlToBr>
                    <a:lnBlToTr>
                      <a:noFill/>
                    </a:lnBlToTr>
                    <a:noFill/>
                  </a:tcPr>
                </a:tc>
                <a:extLst>
                  <a:ext uri="{0D108BD9-81ED-4DB2-BD59-A6C34878D82A}">
                    <a16:rowId xmlns:a16="http://schemas.microsoft.com/office/drawing/2014/main" val="10004"/>
                  </a:ext>
                </a:extLst>
              </a:tr>
              <a:tr h="594774">
                <a:tc>
                  <a:txBody>
                    <a:bodyPr/>
                    <a:lstStyle/>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Stroke risk</a:t>
                      </a:r>
                    </a:p>
                    <a:p>
                      <a:pPr marL="0" marR="0" lvl="0" indent="0" algn="l" defTabSz="1219200" rtl="0" eaLnBrk="1" fontAlgn="base" latinLnBrk="0" hangingPunct="1">
                        <a:lnSpc>
                          <a:spcPct val="120000"/>
                        </a:lnSpc>
                        <a:spcBef>
                          <a:spcPct val="0"/>
                        </a:spcBef>
                        <a:spcAft>
                          <a:spcPct val="0"/>
                        </a:spcAft>
                        <a:buClrTx/>
                        <a:buSzTx/>
                        <a:buFontTx/>
                        <a:buNone/>
                        <a:tabLst/>
                        <a:defRPr/>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(1-10 scale)</a:t>
                      </a:r>
                    </a:p>
                  </a:txBody>
                  <a:tcPr marT="45725" marB="45725" horzOverflow="overflow">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5.65 (0.22)</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1</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5.16 (0.24)</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1</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6.20 (0.23)</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2</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5.95 (0.21)</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2</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12.26</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&lt;.001</a:t>
                      </a:r>
                    </a:p>
                  </a:txBody>
                  <a:tcPr marL="68580" marR="68580" marT="0" marB="0">
                    <a:lnL>
                      <a:noFill/>
                    </a:lnL>
                    <a:lnR>
                      <a:noFill/>
                    </a:lnR>
                    <a:lnT>
                      <a:noFill/>
                    </a:lnT>
                    <a:lnB>
                      <a:noFill/>
                    </a:lnB>
                    <a:lnTlToBr>
                      <a:noFill/>
                    </a:lnTlToBr>
                    <a:lnBlToTr>
                      <a:noFill/>
                    </a:lnBlToTr>
                    <a:noFill/>
                  </a:tcPr>
                </a:tc>
                <a:extLst>
                  <a:ext uri="{0D108BD9-81ED-4DB2-BD59-A6C34878D82A}">
                    <a16:rowId xmlns:a16="http://schemas.microsoft.com/office/drawing/2014/main" val="10005"/>
                  </a:ext>
                </a:extLst>
              </a:tr>
              <a:tr h="594774">
                <a:tc>
                  <a:txBody>
                    <a:bodyPr/>
                    <a:lstStyle>
                      <a:lvl1pPr defTabSz="1219200">
                        <a:spcBef>
                          <a:spcPct val="20000"/>
                        </a:spcBef>
                        <a:defRPr sz="18600">
                          <a:solidFill>
                            <a:schemeClr val="tx1"/>
                          </a:solidFill>
                          <a:latin typeface="Arial" charset="0"/>
                          <a:ea typeface="MS PGothic" charset="-128"/>
                        </a:defRPr>
                      </a:lvl1pPr>
                      <a:lvl2pPr marL="742950" indent="-285750" defTabSz="1219200">
                        <a:spcBef>
                          <a:spcPct val="20000"/>
                        </a:spcBef>
                        <a:defRPr sz="16400">
                          <a:solidFill>
                            <a:schemeClr val="tx1"/>
                          </a:solidFill>
                          <a:latin typeface="Arial" charset="0"/>
                          <a:ea typeface="MS PGothic" charset="-128"/>
                        </a:defRPr>
                      </a:lvl2pPr>
                      <a:lvl3pPr marL="1143000" indent="-228600" defTabSz="1219200">
                        <a:spcBef>
                          <a:spcPct val="20000"/>
                        </a:spcBef>
                        <a:defRPr sz="14000">
                          <a:solidFill>
                            <a:schemeClr val="tx1"/>
                          </a:solidFill>
                          <a:latin typeface="Arial" charset="0"/>
                          <a:ea typeface="MS PGothic" charset="-128"/>
                        </a:defRPr>
                      </a:lvl3pPr>
                      <a:lvl4pPr marL="1600200" indent="-228600" defTabSz="1219200">
                        <a:spcBef>
                          <a:spcPct val="20000"/>
                        </a:spcBef>
                        <a:defRPr sz="11600">
                          <a:solidFill>
                            <a:schemeClr val="tx1"/>
                          </a:solidFill>
                          <a:latin typeface="Arial" charset="0"/>
                          <a:ea typeface="MS PGothic" charset="-128"/>
                        </a:defRPr>
                      </a:lvl4pPr>
                      <a:lvl5pPr marL="2057400" indent="-228600" defTabSz="1219200">
                        <a:spcBef>
                          <a:spcPct val="20000"/>
                        </a:spcBef>
                        <a:defRPr sz="11600">
                          <a:solidFill>
                            <a:schemeClr val="tx1"/>
                          </a:solidFill>
                          <a:latin typeface="Arial" charset="0"/>
                          <a:ea typeface="MS PGothic" charset="-128"/>
                        </a:defRPr>
                      </a:lvl5pPr>
                      <a:lvl6pPr marL="2514600" indent="-228600" defTabSz="1219200" eaLnBrk="0" fontAlgn="base" hangingPunct="0">
                        <a:spcBef>
                          <a:spcPct val="20000"/>
                        </a:spcBef>
                        <a:spcAft>
                          <a:spcPct val="0"/>
                        </a:spcAft>
                        <a:defRPr sz="11600">
                          <a:solidFill>
                            <a:schemeClr val="tx1"/>
                          </a:solidFill>
                          <a:latin typeface="Arial" charset="0"/>
                          <a:ea typeface="MS PGothic" charset="-128"/>
                        </a:defRPr>
                      </a:lvl6pPr>
                      <a:lvl7pPr marL="2971800" indent="-228600" defTabSz="1219200" eaLnBrk="0" fontAlgn="base" hangingPunct="0">
                        <a:spcBef>
                          <a:spcPct val="20000"/>
                        </a:spcBef>
                        <a:spcAft>
                          <a:spcPct val="0"/>
                        </a:spcAft>
                        <a:defRPr sz="11600">
                          <a:solidFill>
                            <a:schemeClr val="tx1"/>
                          </a:solidFill>
                          <a:latin typeface="Arial" charset="0"/>
                          <a:ea typeface="MS PGothic" charset="-128"/>
                        </a:defRPr>
                      </a:lvl7pPr>
                      <a:lvl8pPr marL="3429000" indent="-228600" defTabSz="1219200" eaLnBrk="0" fontAlgn="base" hangingPunct="0">
                        <a:spcBef>
                          <a:spcPct val="20000"/>
                        </a:spcBef>
                        <a:spcAft>
                          <a:spcPct val="0"/>
                        </a:spcAft>
                        <a:defRPr sz="11600">
                          <a:solidFill>
                            <a:schemeClr val="tx1"/>
                          </a:solidFill>
                          <a:latin typeface="Arial" charset="0"/>
                          <a:ea typeface="MS PGothic" charset="-128"/>
                        </a:defRPr>
                      </a:lvl8pPr>
                      <a:lvl9pPr marL="3886200" indent="-228600" defTabSz="1219200" eaLnBrk="0" fontAlgn="base" hangingPunct="0">
                        <a:spcBef>
                          <a:spcPct val="20000"/>
                        </a:spcBef>
                        <a:spcAft>
                          <a:spcPct val="0"/>
                        </a:spcAft>
                        <a:defRPr sz="11600">
                          <a:solidFill>
                            <a:schemeClr val="tx1"/>
                          </a:solidFill>
                          <a:latin typeface="Arial" charset="0"/>
                          <a:ea typeface="MS PGothic" charset="-128"/>
                        </a:defRPr>
                      </a:lvl9pPr>
                    </a:lstStyle>
                    <a:p>
                      <a:pPr marL="36513" marR="0" lvl="0" indent="-36513" algn="l" defTabSz="1219200" rtl="0" eaLnBrk="1" fontAlgn="base" latinLnBrk="0" hangingPunct="1">
                        <a:lnSpc>
                          <a:spcPct val="12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ill Sans Light"/>
                          <a:ea typeface="MS PGothic" charset="-128"/>
                          <a:cs typeface="Gill Sans Light"/>
                        </a:rPr>
                        <a:t>Recall accuracy</a:t>
                      </a:r>
                    </a:p>
                  </a:txBody>
                  <a:tcPr marT="45725" marB="45725" horzOverflow="overflow">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-1.77 (2.63)</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1</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-6.07 (2.91)</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1</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1.18 (2.64)</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2</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-1.06 (2.55)</a:t>
                      </a:r>
                      <a:r>
                        <a:rPr kumimoji="0" lang="en-US" sz="2800" b="0" i="0" u="none" strike="noStrike" kern="1200" cap="none" normalizeH="0" baseline="30000" dirty="0">
                          <a:ln>
                            <a:noFill/>
                          </a:ln>
                          <a:solidFill>
                            <a:schemeClr val="tx1"/>
                          </a:solidFill>
                          <a:effectLst/>
                          <a:latin typeface="Gill Sans Light"/>
                          <a:ea typeface="MS PGothic" charset="-128"/>
                          <a:cs typeface="Gill Sans Light"/>
                        </a:rPr>
                        <a:t>2</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4.62</a:t>
                      </a:r>
                    </a:p>
                  </a:txBody>
                  <a:tcPr marL="68580" marR="68580" marT="0" marB="0">
                    <a:lnL>
                      <a:noFill/>
                    </a:lnL>
                    <a:lnR>
                      <a:noFill/>
                    </a:lnR>
                    <a:lnT>
                      <a:noFill/>
                    </a:lnT>
                    <a:lnB>
                      <a:noFill/>
                    </a:lnB>
                    <a:lnTlToBr>
                      <a:noFill/>
                    </a:lnTlToBr>
                    <a:lnBlToTr>
                      <a:noFill/>
                    </a:lnBlToTr>
                    <a:noFill/>
                  </a:tcPr>
                </a:tc>
                <a:tc>
                  <a:txBody>
                    <a:bodyPr/>
                    <a:lstStyle/>
                    <a:p>
                      <a:pPr marL="0" marR="0">
                        <a:spcBef>
                          <a:spcPts val="0"/>
                        </a:spcBef>
                        <a:spcAft>
                          <a:spcPts val="0"/>
                        </a:spcAft>
                      </a:pPr>
                      <a:r>
                        <a:rPr kumimoji="0" lang="en-US" sz="2800" b="0" i="0" u="none" strike="noStrike" kern="1200" cap="none" normalizeH="0" baseline="0" dirty="0">
                          <a:ln>
                            <a:noFill/>
                          </a:ln>
                          <a:solidFill>
                            <a:schemeClr val="tx1"/>
                          </a:solidFill>
                          <a:effectLst/>
                          <a:latin typeface="Gill Sans Light"/>
                          <a:ea typeface="MS PGothic" charset="-128"/>
                          <a:cs typeface="Gill Sans Light"/>
                        </a:rPr>
                        <a:t>.004</a:t>
                      </a:r>
                    </a:p>
                  </a:txBody>
                  <a:tcPr marL="68580" marR="68580" marT="0" marB="0">
                    <a:lnL>
                      <a:noFill/>
                    </a:lnL>
                    <a:lnR>
                      <a:noFill/>
                    </a:lnR>
                    <a:lnT>
                      <a:noFill/>
                    </a:lnT>
                    <a:lnB>
                      <a:noFill/>
                    </a:lnB>
                    <a:lnTlToBr>
                      <a:noFill/>
                    </a:lnTlToBr>
                    <a:lnBlToTr>
                      <a:noFill/>
                    </a:lnBlToTr>
                    <a:noFill/>
                  </a:tcPr>
                </a:tc>
                <a:extLst>
                  <a:ext uri="{0D108BD9-81ED-4DB2-BD59-A6C34878D82A}">
                    <a16:rowId xmlns:a16="http://schemas.microsoft.com/office/drawing/2014/main" val="10006"/>
                  </a:ext>
                </a:extLst>
              </a:tr>
            </a:tbl>
          </a:graphicData>
        </a:graphic>
      </p:graphicFrame>
      <p:sp>
        <p:nvSpPr>
          <p:cNvPr id="40" name="Rectangle 4">
            <a:extLst>
              <a:ext uri="{FF2B5EF4-FFF2-40B4-BE49-F238E27FC236}">
                <a16:creationId xmlns:a16="http://schemas.microsoft.com/office/drawing/2014/main" id="{313E265C-A418-0840-AC0B-5F54D8B5A658}"/>
              </a:ext>
            </a:extLst>
          </p:cNvPr>
          <p:cNvSpPr>
            <a:spLocks noChangeArrowheads="1"/>
          </p:cNvSpPr>
          <p:nvPr/>
        </p:nvSpPr>
        <p:spPr bwMode="auto">
          <a:xfrm>
            <a:off x="32994600" y="14699284"/>
            <a:ext cx="10434804" cy="974198"/>
          </a:xfrm>
          <a:prstGeom prst="rect">
            <a:avLst/>
          </a:prstGeom>
          <a:solidFill>
            <a:srgbClr val="FFFFFF"/>
          </a:solidFill>
          <a:ln>
            <a:noFill/>
            <a:headEnd/>
            <a:tailEnd/>
          </a:ln>
        </p:spPr>
        <p:style>
          <a:lnRef idx="2">
            <a:schemeClr val="dk1"/>
          </a:lnRef>
          <a:fillRef idx="1">
            <a:schemeClr val="lt1"/>
          </a:fillRef>
          <a:effectRef idx="0">
            <a:schemeClr val="dk1"/>
          </a:effectRef>
          <a:fontRef idx="minor">
            <a:schemeClr val="dk1"/>
          </a:fontRef>
        </p:style>
        <p:txBody>
          <a:bodyPr lIns="213360" tIns="106680" rIns="213360" bIns="106680" anchor="ctr"/>
          <a:lstStyle/>
          <a:p>
            <a:pPr algn="ctr" defTabSz="5852657" eaLnBrk="1" hangingPunct="1">
              <a:defRPr/>
            </a:pPr>
            <a:r>
              <a:rPr lang="en-US" sz="6000" cap="small" dirty="0">
                <a:solidFill>
                  <a:srgbClr val="000000"/>
                </a:solidFill>
                <a:latin typeface="Gill Sans"/>
                <a:cs typeface="Gill Sans"/>
              </a:rPr>
              <a:t>Limitations</a:t>
            </a:r>
            <a:endParaRPr lang="en-US" sz="6000" cap="small" dirty="0">
              <a:solidFill>
                <a:schemeClr val="tx1"/>
              </a:solidFill>
              <a:latin typeface="Gill Sans"/>
              <a:cs typeface="Gill Sans"/>
            </a:endParaRPr>
          </a:p>
        </p:txBody>
      </p:sp>
      <p:sp>
        <p:nvSpPr>
          <p:cNvPr id="41" name="TextBox 40">
            <a:extLst>
              <a:ext uri="{FF2B5EF4-FFF2-40B4-BE49-F238E27FC236}">
                <a16:creationId xmlns:a16="http://schemas.microsoft.com/office/drawing/2014/main" id="{1D6A5E48-D16E-E645-99FA-399F46C25920}"/>
              </a:ext>
            </a:extLst>
          </p:cNvPr>
          <p:cNvSpPr txBox="1"/>
          <p:nvPr/>
        </p:nvSpPr>
        <p:spPr>
          <a:xfrm>
            <a:off x="32326099" y="15699391"/>
            <a:ext cx="11277600" cy="5478423"/>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pPr marL="571500" indent="-571500">
              <a:spcAft>
                <a:spcPts val="1800"/>
              </a:spcAft>
              <a:buFont typeface="Arial" panose="020B0604020202020204" pitchFamily="34" charset="0"/>
              <a:buChar char="•"/>
            </a:pPr>
            <a:r>
              <a:rPr lang="en-US" sz="4000" dirty="0">
                <a:latin typeface="Gill Sans Light"/>
                <a:cs typeface="Gill Sans Light"/>
              </a:rPr>
              <a:t>Participants were making judgments about hypertension control for other patients. Judgments made for the self may differ.</a:t>
            </a:r>
          </a:p>
          <a:p>
            <a:pPr marL="571500" indent="-571500">
              <a:spcAft>
                <a:spcPts val="1800"/>
              </a:spcAft>
              <a:buFont typeface="Arial" panose="020B0604020202020204" pitchFamily="34" charset="0"/>
              <a:buChar char="•"/>
            </a:pPr>
            <a:r>
              <a:rPr lang="en-US" sz="4000" dirty="0">
                <a:latin typeface="Gill Sans Light"/>
                <a:cs typeface="Gill Sans Light"/>
              </a:rPr>
              <a:t>Judgments were made without discussion with a physician. Interactions within a clinic setting may alter patient responses.</a:t>
            </a:r>
          </a:p>
          <a:p>
            <a:pPr marL="571500" indent="-571500">
              <a:spcAft>
                <a:spcPts val="1800"/>
              </a:spcAft>
              <a:buFont typeface="Arial" panose="020B0604020202020204" pitchFamily="34" charset="0"/>
              <a:buChar char="•"/>
            </a:pPr>
            <a:r>
              <a:rPr lang="en-US" sz="4000" dirty="0">
                <a:latin typeface="Gill Sans Light"/>
                <a:cs typeface="Gill Sans Light"/>
              </a:rPr>
              <a:t>The use of vignettes in a web-based study limit the generalizability of the results</a:t>
            </a:r>
          </a:p>
        </p:txBody>
      </p:sp>
      <p:pic>
        <p:nvPicPr>
          <p:cNvPr id="18" name="Picture 17">
            <a:extLst>
              <a:ext uri="{FF2B5EF4-FFF2-40B4-BE49-F238E27FC236}">
                <a16:creationId xmlns:a16="http://schemas.microsoft.com/office/drawing/2014/main" id="{D8112052-0E07-C240-B601-1E74FB860D51}"/>
              </a:ext>
            </a:extLst>
          </p:cNvPr>
          <p:cNvPicPr>
            <a:picLocks noChangeAspect="1"/>
          </p:cNvPicPr>
          <p:nvPr/>
        </p:nvPicPr>
        <p:blipFill>
          <a:blip r:embed="rId5"/>
          <a:stretch>
            <a:fillRect/>
          </a:stretch>
        </p:blipFill>
        <p:spPr>
          <a:xfrm>
            <a:off x="12039600" y="12320806"/>
            <a:ext cx="10156255" cy="10156255"/>
          </a:xfrm>
          <a:prstGeom prst="rect">
            <a:avLst/>
          </a:prstGeom>
        </p:spPr>
      </p:pic>
      <p:pic>
        <p:nvPicPr>
          <p:cNvPr id="19" name="Picture 18">
            <a:extLst>
              <a:ext uri="{FF2B5EF4-FFF2-40B4-BE49-F238E27FC236}">
                <a16:creationId xmlns:a16="http://schemas.microsoft.com/office/drawing/2014/main" id="{0E20327C-CFFC-3C41-9F7C-8DE1A2021AD2}"/>
              </a:ext>
            </a:extLst>
          </p:cNvPr>
          <p:cNvPicPr>
            <a:picLocks noChangeAspect="1"/>
          </p:cNvPicPr>
          <p:nvPr/>
        </p:nvPicPr>
        <p:blipFill>
          <a:blip r:embed="rId6"/>
          <a:stretch>
            <a:fillRect/>
          </a:stretch>
        </p:blipFill>
        <p:spPr>
          <a:xfrm>
            <a:off x="22021800" y="12320806"/>
            <a:ext cx="10105311" cy="10105311"/>
          </a:xfrm>
          <a:prstGeom prst="rect">
            <a:avLst/>
          </a:prstGeom>
        </p:spPr>
      </p:pic>
      <p:sp>
        <p:nvSpPr>
          <p:cNvPr id="21" name="TextBox 20">
            <a:extLst>
              <a:ext uri="{FF2B5EF4-FFF2-40B4-BE49-F238E27FC236}">
                <a16:creationId xmlns:a16="http://schemas.microsoft.com/office/drawing/2014/main" id="{D22C675B-E94D-1A46-84F8-191C31718406}"/>
              </a:ext>
            </a:extLst>
          </p:cNvPr>
          <p:cNvSpPr txBox="1"/>
          <p:nvPr/>
        </p:nvSpPr>
        <p:spPr>
          <a:xfrm>
            <a:off x="12060936" y="22633522"/>
            <a:ext cx="10268132" cy="430887"/>
          </a:xfrm>
          <a:prstGeom prst="rect">
            <a:avLst/>
          </a:prstGeom>
          <a:noFill/>
        </p:spPr>
        <p:txBody>
          <a:bodyPr wrap="none" rtlCol="0">
            <a:spAutoFit/>
          </a:bodyPr>
          <a:lstStyle/>
          <a:p>
            <a:r>
              <a:rPr lang="en-US" sz="2200" dirty="0">
                <a:latin typeface="Gill Sans Light"/>
                <a:cs typeface="Gill Sans Light"/>
              </a:rPr>
              <a:t>Figure 3. Relationship between Data Visualization Type and Perceived Hypertension Control</a:t>
            </a:r>
            <a:endParaRPr lang="en-US" sz="2200" dirty="0"/>
          </a:p>
        </p:txBody>
      </p:sp>
      <p:sp>
        <p:nvSpPr>
          <p:cNvPr id="37" name="TextBox 36">
            <a:extLst>
              <a:ext uri="{FF2B5EF4-FFF2-40B4-BE49-F238E27FC236}">
                <a16:creationId xmlns:a16="http://schemas.microsoft.com/office/drawing/2014/main" id="{E7A1ADE6-D04E-794F-A618-AF72B99BD05C}"/>
              </a:ext>
            </a:extLst>
          </p:cNvPr>
          <p:cNvSpPr txBox="1"/>
          <p:nvPr/>
        </p:nvSpPr>
        <p:spPr>
          <a:xfrm>
            <a:off x="24600927" y="22603731"/>
            <a:ext cx="5784853" cy="430887"/>
          </a:xfrm>
          <a:prstGeom prst="rect">
            <a:avLst/>
          </a:prstGeom>
          <a:noFill/>
        </p:spPr>
        <p:txBody>
          <a:bodyPr wrap="none" rtlCol="0">
            <a:spAutoFit/>
          </a:bodyPr>
          <a:lstStyle/>
          <a:p>
            <a:r>
              <a:rPr lang="en-US" sz="2200" dirty="0">
                <a:latin typeface="Gill Sans Light"/>
                <a:cs typeface="Gill Sans Light"/>
              </a:rPr>
              <a:t>Figure 4. Recall Accuracy by Data Visualization Type</a:t>
            </a:r>
            <a:endParaRPr lang="en-US" sz="2200" dirty="0"/>
          </a:p>
        </p:txBody>
      </p:sp>
    </p:spTree>
  </p:cSld>
  <p:clrMapOvr>
    <a:masterClrMapping/>
  </p:clrMapOvr>
  <p:transition spd="slow"/>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9438" rtl="0" eaLnBrk="1" fontAlgn="base" latinLnBrk="0" hangingPunct="1">
          <a:lnSpc>
            <a:spcPct val="100000"/>
          </a:lnSpc>
          <a:spcBef>
            <a:spcPct val="0"/>
          </a:spcBef>
          <a:spcAft>
            <a:spcPct val="0"/>
          </a:spcAft>
          <a:buClrTx/>
          <a:buSzTx/>
          <a:buFontTx/>
          <a:buNone/>
          <a:tabLst/>
          <a:defRPr kumimoji="0" lang="en-US" sz="35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9438" rtl="0" eaLnBrk="1" fontAlgn="base" latinLnBrk="0" hangingPunct="1">
          <a:lnSpc>
            <a:spcPct val="100000"/>
          </a:lnSpc>
          <a:spcBef>
            <a:spcPct val="0"/>
          </a:spcBef>
          <a:spcAft>
            <a:spcPct val="0"/>
          </a:spcAft>
          <a:buClrTx/>
          <a:buSzTx/>
          <a:buFontTx/>
          <a:buNone/>
          <a:tabLst/>
          <a:defRPr kumimoji="0" lang="en-US" sz="35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6881</TotalTime>
  <Words>923</Words>
  <Application>Microsoft Macintosh PowerPoint</Application>
  <PresentationFormat>Custom</PresentationFormat>
  <Paragraphs>133</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MS PGothic</vt:lpstr>
      <vt:lpstr>Arial</vt:lpstr>
      <vt:lpstr>Gill Sans</vt:lpstr>
      <vt:lpstr>Gill Sans Light</vt:lpstr>
      <vt:lpstr>Seravek Medium</vt:lpstr>
      <vt:lpstr>Times New Roman</vt:lpstr>
      <vt:lpstr>Default Design</vt:lpstr>
      <vt:lpstr>PowerPoint Presentation</vt:lpstr>
    </vt:vector>
  </TitlesOfParts>
  <Company>Graphicsland</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 for a scientific poster</dc:title>
  <dc:subject>Template For Scientific Poster Presentation</dc:subject>
  <dc:creator>Graphicsland/MakeSigns.com</dc:creator>
  <cp:keywords>scientific, research, template, custom, poster, presentation, symposium, printing, PowerPoint, create, design, example, sample, download</cp:keywords>
  <dc:description>This is a free template from MakeSigns.com to help you create the perfect scientific poster.</dc:description>
  <cp:lastModifiedBy>Victoria Shaffer</cp:lastModifiedBy>
  <cp:revision>298</cp:revision>
  <cp:lastPrinted>2018-10-10T22:35:49Z</cp:lastPrinted>
  <dcterms:created xsi:type="dcterms:W3CDTF">2004-07-27T20:30:49Z</dcterms:created>
  <dcterms:modified xsi:type="dcterms:W3CDTF">2018-10-10T22:37:06Z</dcterms:modified>
  <cp:category>scientific poster template</cp:category>
</cp:coreProperties>
</file>

<file path=docProps/thumbnail.jpeg>
</file>